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5" r:id="rId2"/>
    <p:sldId id="290" r:id="rId3"/>
    <p:sldId id="473" r:id="rId4"/>
    <p:sldId id="479" r:id="rId5"/>
    <p:sldId id="493" r:id="rId6"/>
    <p:sldId id="291" r:id="rId7"/>
    <p:sldId id="439" r:id="rId8"/>
    <p:sldId id="441" r:id="rId9"/>
    <p:sldId id="442" r:id="rId10"/>
    <p:sldId id="495" r:id="rId11"/>
    <p:sldId id="494" r:id="rId12"/>
    <p:sldId id="465" r:id="rId13"/>
    <p:sldId id="450" r:id="rId14"/>
    <p:sldId id="466" r:id="rId15"/>
    <p:sldId id="469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0000"/>
    <a:srgbClr val="FFFFCC"/>
    <a:srgbClr val="FFFFFF"/>
    <a:srgbClr val="FF9900"/>
    <a:srgbClr val="FFFF66"/>
    <a:srgbClr val="3399FF"/>
    <a:srgbClr val="0033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8974" autoAdjust="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Notes for HCDE Workshop on Sun and Seasons Feb. 4, 2009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8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Lunar and Planetary Institute</a:t>
            </a:r>
          </a:p>
        </p:txBody>
      </p:sp>
      <p:sp>
        <p:nvSpPr>
          <p:cNvPr id="438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E3C787C-5F3A-4FA8-8FFE-F35E0064B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Notes for HCDE Workshop on Sun and Seasons Feb. 4, 2009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Lunar and Planetary Institute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E9948B3-E007-43A9-A310-4C0A923B6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Notes for HCDE Workshop on Sun and Seasons Feb. 4, 2009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Lunar and Planetary Institute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F9CFA-BF3C-4F81-A1B5-10CEB7719D6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Revised for Harris County Dept of Education Workshop, Feb. 3., 2009, by </a:t>
            </a:r>
          </a:p>
          <a:p>
            <a:pPr eaLnBrk="1" hangingPunct="1"/>
            <a:r>
              <a:rPr lang="en-US" smtClean="0"/>
              <a:t>Christine Shupla, shupla@lpi.usra.edu</a:t>
            </a:r>
          </a:p>
          <a:p>
            <a:pPr eaLnBrk="1" hangingPunct="1"/>
            <a:r>
              <a:rPr lang="en-US" smtClean="0"/>
              <a:t>Photo from http://sohowww.nascom.nasa.gov/bestofsoho/bestofsoho.html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Notes for HCDE Workshop on Sun and Seasons Feb. 4, 2009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Lunar and Planetary Institute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AA5CA-2CC8-4AEF-B818-437302D7341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Animation of solar wind impacting the magnetosphere and creating aurora</a:t>
            </a:r>
            <a:r>
              <a:rPr lang="en-US" smtClean="0"/>
              <a:t> http://sohowww.nascom.nasa.gov/bestofsoho/Movies/animation/Solarwind.mpg</a:t>
            </a:r>
          </a:p>
          <a:p>
            <a:pPr eaLnBrk="1" hangingPunct="1"/>
            <a:r>
              <a:rPr lang="en-US" smtClean="0"/>
              <a:t>A booklet is available at http://ds9.ssl.berkeley.edu/auroras/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Notes for HCDE Workshop on Sun and Seasons Feb. 4, 2009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Lunar and Planetary Institute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4CA3D-15AC-4707-9087-3BFB4FFC5DB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http://coolcosmos.ipac.caltech.edu/cosmic_classroom/ir_tutorial/what_is_ir.html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Notes for HCDE Workshop on Sun and Seasons Feb. 4, 2009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Lunar and Planetary Institute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45E02-F9C3-4D13-89BE-5A57C468215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Left image caption </a:t>
            </a:r>
            <a:r>
              <a:rPr lang="en-US" i="1" smtClean="0"/>
              <a:t>Every day the Moderate-resolution Imaging Spectroradiometer (MODIS) measures sea surface temperature over the entire globe with high accuracy. This false-color image shows a one-month composite for May 2001. Red and yellow indicates warmer temperatures, green is an intermediate value, while blues and then purples are progressively colder values.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Information about the water cycle at http://science.hq.nasa.gov/oceans/system/water.html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Notes for HCDE Workshop on Sun and Seasons Feb. 4, 2009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Lunar and Planetary Institute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F8A29-9BD5-4876-9FFD-5CC0B2FBDDC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Nine Planets website has all of this excellent information: http://seds.lpl.arizona.edu/nineplanets/nineplanets/sol.html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Sun contains 99.8% of all of the mass in our Solar System.</a:t>
            </a:r>
          </a:p>
          <a:p>
            <a:pPr eaLnBrk="1" hangingPunct="1"/>
            <a:r>
              <a:rPr lang="en-US" smtClean="0"/>
              <a:t>It is a yellow, medium-temperature star– 9,981</a:t>
            </a:r>
            <a:r>
              <a:rPr lang="en-US" smtClean="0">
                <a:cs typeface="Times New Roman" pitchFamily="18" charset="0"/>
              </a:rPr>
              <a:t>°</a:t>
            </a:r>
            <a:r>
              <a:rPr lang="en-US" smtClean="0"/>
              <a:t>F (5527</a:t>
            </a:r>
            <a:r>
              <a:rPr lang="en-US" smtClean="0">
                <a:cs typeface="Times New Roman" pitchFamily="18" charset="0"/>
              </a:rPr>
              <a:t>°</a:t>
            </a:r>
            <a:r>
              <a:rPr lang="en-US" smtClean="0"/>
              <a:t>C) on the outside and 28 million</a:t>
            </a:r>
            <a:r>
              <a:rPr lang="en-US" smtClean="0">
                <a:cs typeface="Times New Roman" pitchFamily="18" charset="0"/>
              </a:rPr>
              <a:t>°F</a:t>
            </a:r>
            <a:r>
              <a:rPr lang="en-US" smtClean="0"/>
              <a:t> (15 million</a:t>
            </a:r>
            <a:r>
              <a:rPr lang="en-US" smtClean="0">
                <a:cs typeface="Times New Roman" pitchFamily="18" charset="0"/>
              </a:rPr>
              <a:t>°</a:t>
            </a:r>
            <a:r>
              <a:rPr lang="en-US" smtClean="0"/>
              <a:t>C) in the center.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Notes for HCDE Workshop on Sun and Seasons Feb. 4, 2009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Lunar and Planetary Institute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DD6CC-1267-47B7-8144-18D3C670727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Our Sun is 865 thousand miles (1,390,000 km) wide.  Even a medium-sized sunspot is as big at the Earth!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Photo from http://sohowww.nascom.nasa.gov/bestofsoho/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Notes for HCDE Workshop on Sun and Seasons Feb. 4, 2009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Lunar and Planetary Institute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C1976-2615-473A-BBC3-E328474087A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Supergiants can be hundreds to thousands of times bigger than our Sun, and possibly up to 100 times more massive than our Sun.  The smallest stars are about 1/100 of the Sun’s mass.</a:t>
            </a:r>
          </a:p>
          <a:p>
            <a:pPr eaLnBrk="1" hangingPunct="1"/>
            <a:r>
              <a:rPr lang="en-US" smtClean="0"/>
              <a:t>Temperature ranges for the outside of a star (spectral classification): O (blue), B (blue-white), A (white), F (white-yellow), G (yellow), K (orange), M (red)</a:t>
            </a:r>
          </a:p>
          <a:p>
            <a:pPr eaLnBrk="1" hangingPunct="1"/>
            <a:r>
              <a:rPr lang="en-US" smtClean="0"/>
              <a:t>Very large stars can be very hot on the outside (O class) or cool on the outside (all the way down to M class)—all large stars are extremely hot in their cores.</a:t>
            </a:r>
          </a:p>
          <a:p>
            <a:pPr eaLnBrk="1" hangingPunct="1"/>
            <a:r>
              <a:rPr lang="en-US" smtClean="0"/>
              <a:t>All small active stars (excludes remaining cores of old stars) are cooler on the outside and in their cores, compared to the most massive stars.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Notes for HCDE Workshop on Sun and Seasons Feb. 4, 2009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Lunar and Planetary Institute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3D9F1-C119-43CD-B279-C63C19A0B33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High cadence solar rotation, EIT 195Š(Dec. 10-24, 1999)</a:t>
            </a:r>
            <a:r>
              <a:rPr lang="en-US" dirty="0" smtClean="0"/>
              <a:t> Movie at http://sohowww.nascom.nasa.gov/bestofsoho/Movies/EITdec99/EITdec99sm.mpg </a:t>
            </a:r>
            <a:endParaRPr lang="en-US" sz="1800" dirty="0" smtClean="0">
              <a:latin typeface="Skia" charset="0"/>
            </a:endParaRPr>
          </a:p>
          <a:p>
            <a:pPr eaLnBrk="1" hangingPunct="1"/>
            <a:endParaRPr lang="en-US" sz="1800" dirty="0" smtClean="0">
              <a:latin typeface="Ski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Notes for HCDE Workshop on Sun and Seasons Feb. 4, 2009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Lunar and Planetary Institute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570E5-B2B7-4B70-B5F0-369C3AC3B92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Information and images at http://solarscience.msfc.nasa.gov/interior.shtml  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Notes for HCDE Workshop on Sun and Seasons Feb. 4, 2009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Lunar and Planetary Institute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DF0BA-5BAB-4722-B6F9-FDD6DC28859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Information at http://solarscience.msfc.nasa.gov/feature1.shtml </a:t>
            </a:r>
          </a:p>
          <a:p>
            <a:pPr eaLnBrk="1" hangingPunct="1"/>
            <a:r>
              <a:rPr lang="en-US" smtClean="0"/>
              <a:t>Image at http://sohowww.nascom.nasa.gov/gallery/top10/top10_results.html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Notes for HCDE Workshop on Sun and Seasons Feb. 4, 2009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Lunar and Planetary Institute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4B991-917B-4449-8C5C-A8D2E5266B6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Information on flares at http://solarscience.msfc.nasa.gov/flares.shtml</a:t>
            </a:r>
          </a:p>
          <a:p>
            <a:pPr eaLnBrk="1" hangingPunct="1"/>
            <a:r>
              <a:rPr lang="en-US" dirty="0" smtClean="0"/>
              <a:t>Movie: Six months with EIT 171 (Aug. 12, 2003 - Feb. 9, 2004) http://sohowww.nascom.nasa.gov/bestofsoho/Movies/171/EIT171sm.mpg 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Notes for HCDE Workshop on Sun and Seasons Feb. 4, 2009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Lunar and Planetary Institute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152C7-3091-4671-8F26-D9A9E75E0A8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Image and information at http://solarscience.msfc.nasa.gov/the_key.shtml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9F23-C6AC-42A1-97CB-5D8DB85B2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C16DA-B5FB-4934-8194-0FA401E7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8CE3-CBBE-404F-9365-51290A120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22B9-CF7F-48DC-B93E-9A201E036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CF6A-F623-4078-9C74-E5F1D9E34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B33F-E280-4850-8969-5C4535B3D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B96B2-0EC4-4263-9134-97D5D5F65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E11A-5828-49E9-AC6B-5EB5C50AC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43114-3F42-403B-A4BB-B92BD353E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EB06-B837-45DF-9E2C-E82D63CFB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F981B-FADF-4D3C-8D6D-5C2A5E33F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8A60E-1E8F-4912-A295-B5A5CF53C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B46D4FE5-12EB-4287-8E72-B43E6AAAC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n" TargetMode="External"/><Relationship Id="rId2" Type="http://schemas.openxmlformats.org/officeDocument/2006/relationships/hyperlink" Target="http://en.wikipedia.org/wiki/Solar_win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en.wikipedia.org/wiki/Coron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larscience.msfc.nasa.gov/the_key.s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olcosmos.ipac.caltech.edu/cosmic_classroom/ir_tutorial/what_is_ir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ence.nasa.gov/headlines/y2007/images/chromosphere/LimbFlareJan12_strip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ohowww.nascom.nasa.gov/bestofsoho/bestofsoho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n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Corona" TargetMode="External"/><Relationship Id="rId5" Type="http://schemas.openxmlformats.org/officeDocument/2006/relationships/hyperlink" Target="http://en.wikipedia.org/wiki/Photosphere" TargetMode="External"/><Relationship Id="rId4" Type="http://schemas.openxmlformats.org/officeDocument/2006/relationships/hyperlink" Target="http://en.wikipedia.org/wiki/Coronal_loo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Image of the Sun taken by the Soho telesc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0"/>
            <a:ext cx="50006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228600" y="2743200"/>
            <a:ext cx="365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6600" b="0">
                <a:latin typeface="Comic Sans MS" pitchFamily="66" charset="0"/>
              </a:rPr>
              <a:t>The Sun</a:t>
            </a:r>
          </a:p>
          <a:p>
            <a:pPr algn="ctr">
              <a:spcBef>
                <a:spcPct val="20000"/>
              </a:spcBef>
            </a:pPr>
            <a:endParaRPr lang="en-US" sz="2800" b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-228600"/>
            <a:ext cx="8534400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800" dirty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accent2"/>
                </a:solidFill>
              </a:rPr>
              <a:t>Solar Flares</a:t>
            </a:r>
          </a:p>
          <a:p>
            <a:pPr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-Flares-A solar flare is a tremendous explosion on the Sun that happens when energy stored in 'twisted' magnetic fields (usually above sunspots) is suddenly released. 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-In a matter of just a few minutes they heat material to many millions of degrees and produce a burst of radiation across the electromagnetic spectrum, including from radio waves to x-rays and gamma rays. </a:t>
            </a:r>
          </a:p>
        </p:txBody>
      </p:sp>
      <p:pic>
        <p:nvPicPr>
          <p:cNvPr id="11267" name="irc_mi" descr="http://i.space.com/images/i/000/005/637/i02/sun-big-solar-flare-100910-02.jpg?12922712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953000"/>
            <a:ext cx="495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04800" y="228600"/>
            <a:ext cx="82296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>
                <a:solidFill>
                  <a:schemeClr val="accent2"/>
                </a:solidFill>
              </a:rPr>
              <a:t>Coronal Mass Ejections</a:t>
            </a:r>
          </a:p>
          <a:p>
            <a:endParaRPr lang="en-US" sz="2800">
              <a:solidFill>
                <a:schemeClr val="tx2"/>
              </a:solidFill>
            </a:endParaRPr>
          </a:p>
          <a:p>
            <a:r>
              <a:rPr lang="en-US" sz="2800">
                <a:solidFill>
                  <a:schemeClr val="tx2"/>
                </a:solidFill>
              </a:rPr>
              <a:t>-Coronal Mass Ejections- </a:t>
            </a:r>
            <a:r>
              <a:rPr lang="en-US" sz="2800" b="0">
                <a:solidFill>
                  <a:schemeClr val="tx2"/>
                </a:solidFill>
              </a:rPr>
              <a:t>A coronal mass ejection (CME) is a massive burst of </a:t>
            </a:r>
            <a:r>
              <a:rPr lang="en-US" sz="2800" b="0">
                <a:solidFill>
                  <a:schemeClr val="tx2"/>
                </a:solidFill>
                <a:hlinkClick r:id="rId2" tooltip="Solar wind"/>
              </a:rPr>
              <a:t>solar wind</a:t>
            </a:r>
            <a:r>
              <a:rPr lang="en-US" sz="2800" b="0">
                <a:solidFill>
                  <a:schemeClr val="tx2"/>
                </a:solidFill>
              </a:rPr>
              <a:t> and magnetic fields rising above the </a:t>
            </a:r>
            <a:r>
              <a:rPr lang="en-US" sz="2800" b="0">
                <a:solidFill>
                  <a:schemeClr val="tx2"/>
                </a:solidFill>
                <a:hlinkClick r:id="rId3" tooltip="Sun"/>
              </a:rPr>
              <a:t>solar</a:t>
            </a:r>
            <a:r>
              <a:rPr lang="en-US" sz="2800" b="0">
                <a:solidFill>
                  <a:schemeClr val="tx2"/>
                </a:solidFill>
              </a:rPr>
              <a:t> </a:t>
            </a:r>
            <a:r>
              <a:rPr lang="en-US" sz="2800" b="0">
                <a:solidFill>
                  <a:schemeClr val="tx2"/>
                </a:solidFill>
                <a:hlinkClick r:id="rId4" tooltip="Corona"/>
              </a:rPr>
              <a:t>corona</a:t>
            </a:r>
            <a:r>
              <a:rPr lang="en-US" sz="2800" b="0">
                <a:solidFill>
                  <a:schemeClr val="tx2"/>
                </a:solidFill>
              </a:rPr>
              <a:t> or being released into space.</a:t>
            </a:r>
          </a:p>
          <a:p>
            <a:endParaRPr lang="en-US" sz="2800" b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chemeClr val="tx2"/>
                </a:solidFill>
              </a:rPr>
              <a:t>CME’s effects on Earth</a:t>
            </a:r>
          </a:p>
          <a:p>
            <a:r>
              <a:rPr lang="en-US" sz="2800" b="0">
                <a:solidFill>
                  <a:schemeClr val="tx2"/>
                </a:solidFill>
              </a:rPr>
              <a:t>    *Can damage satellites</a:t>
            </a:r>
          </a:p>
          <a:p>
            <a:r>
              <a:rPr lang="en-US" sz="2800" b="0">
                <a:solidFill>
                  <a:schemeClr val="tx2"/>
                </a:solidFill>
              </a:rPr>
              <a:t>    *Very dangerous to astronauts</a:t>
            </a:r>
          </a:p>
          <a:p>
            <a:r>
              <a:rPr lang="en-US" sz="2800" b="0">
                <a:solidFill>
                  <a:schemeClr val="tx2"/>
                </a:solidFill>
              </a:rPr>
              <a:t>     *Power problems</a:t>
            </a:r>
          </a:p>
          <a:p>
            <a:endParaRPr lang="en-US" sz="2800" b="0">
              <a:solidFill>
                <a:schemeClr val="tx2"/>
              </a:solidFill>
            </a:endParaRPr>
          </a:p>
          <a:p>
            <a:pPr lvl="1"/>
            <a:endParaRPr lang="en-US" sz="2800"/>
          </a:p>
          <a:p>
            <a:endParaRPr lang="en-US" sz="2800"/>
          </a:p>
        </p:txBody>
      </p:sp>
      <p:pic>
        <p:nvPicPr>
          <p:cNvPr id="12291" name="irc_mi" descr="http://www.cmso.info/images/ExtPlasUniv/CoronalMassEjec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800600"/>
            <a:ext cx="487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Solar Wind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0010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2"/>
                </a:solidFill>
              </a:rPr>
              <a:t>-Blows charged particles and magnetic fields away from the Sun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2"/>
                </a:solidFill>
              </a:rPr>
              <a:t>-Charged particles captured by Earth’s magnetic field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2"/>
                </a:solidFill>
              </a:rPr>
              <a:t>-Create Auroras or Northern and Southern Lights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3316" name="Picture 4" descr="An illustration of the Solar wind impacting Earth's magnetic 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8229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" y="65532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410200" y="6583363"/>
            <a:ext cx="3733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200" b="0"/>
              <a:t>Image at </a:t>
            </a:r>
            <a:r>
              <a:rPr lang="en-US" sz="1200" b="0">
                <a:hlinkClick r:id="rId4"/>
              </a:rPr>
              <a:t>http://solarscience.msfc.nasa.gov/the_key.shtml</a:t>
            </a:r>
            <a:r>
              <a:rPr lang="en-US" sz="1200" b="0"/>
              <a:t> 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b="1" smtClean="0">
                <a:solidFill>
                  <a:schemeClr val="accent2"/>
                </a:solidFill>
              </a:rPr>
              <a:t>Auroras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8763000" cy="1447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Electrons from solar wind are captured by the Earth’s magnetic field</a:t>
            </a:r>
          </a:p>
          <a:p>
            <a:pPr eaLnBrk="1" hangingPunct="1"/>
            <a:endParaRPr lang="en-US" sz="28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Interact with atoms in our atmosphere: oxygen and nitrogen make red and green; nitrogen can also make violet</a:t>
            </a:r>
          </a:p>
          <a:p>
            <a:pPr eaLnBrk="1" hangingPunct="1"/>
            <a:endParaRPr lang="en-US" sz="28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Northern lights are Aurora Borealis, while southern are Aurora Australis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Sun’s Radiation at Earth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2667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The Earth’s atmosphere filters out some frequencies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Ozone layer protects us from some ultra-violet, and most x-rays and gamma rays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Water and oxygen absorb some radio waves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Water vapor, carbon dioxide, and ozone absorbs some infrared</a:t>
            </a:r>
          </a:p>
        </p:txBody>
      </p:sp>
      <p:pic>
        <p:nvPicPr>
          <p:cNvPr id="15364" name="Picture 4" descr="An illustration of the different types of light according to wavelength and frequenc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8915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90800" y="6216650"/>
            <a:ext cx="432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0">
                <a:latin typeface="Skia" charset="0"/>
              </a:rPr>
              <a:t>Electromagnetic spectrum </a:t>
            </a:r>
          </a:p>
          <a:p>
            <a:pPr>
              <a:spcBef>
                <a:spcPct val="30000"/>
              </a:spcBef>
            </a:pPr>
            <a:r>
              <a:rPr lang="en-US" sz="1000" b="0">
                <a:hlinkClick r:id="rId4"/>
              </a:rPr>
              <a:t>http://coolcosmos.ipac.caltech.edu/cosmic_classroom/ir_tutorial/what_is_ir.html</a:t>
            </a:r>
            <a:r>
              <a:rPr lang="en-US" sz="1000" b="0"/>
              <a:t> </a:t>
            </a:r>
          </a:p>
          <a:p>
            <a:pPr>
              <a:spcBef>
                <a:spcPct val="30000"/>
              </a:spcBef>
            </a:pPr>
            <a:r>
              <a:rPr lang="en-US" sz="1000" b="0">
                <a:latin typeface="Skia" charset="0"/>
              </a:rPr>
              <a:t>.</a:t>
            </a:r>
            <a:r>
              <a:rPr lang="en-US" sz="1000">
                <a:latin typeface="Skia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Sun as a Source of Energy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2514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2"/>
                </a:solidFill>
              </a:rPr>
              <a:t>Light from the Sun is absorbed by the Earth, unevenly to:</a:t>
            </a:r>
          </a:p>
          <a:p>
            <a:pPr lvl="1" eaLnBrk="1" hangingPunct="1"/>
            <a:r>
              <a:rPr lang="en-US" sz="2800" b="1" smtClean="0">
                <a:solidFill>
                  <a:schemeClr val="tx2"/>
                </a:solidFill>
              </a:rPr>
              <a:t>drive wind bands – which drive surface currents</a:t>
            </a:r>
          </a:p>
          <a:p>
            <a:pPr lvl="1" eaLnBrk="1" hangingPunct="1"/>
            <a:r>
              <a:rPr lang="en-US" sz="2800" b="1" smtClean="0">
                <a:solidFill>
                  <a:schemeClr val="tx2"/>
                </a:solidFill>
              </a:rPr>
              <a:t>drive deep ocean currents</a:t>
            </a:r>
          </a:p>
          <a:p>
            <a:pPr lvl="1" eaLnBrk="1" hangingPunct="1"/>
            <a:r>
              <a:rPr lang="en-US" sz="2800" b="1" smtClean="0">
                <a:solidFill>
                  <a:schemeClr val="tx2"/>
                </a:solidFill>
              </a:rPr>
              <a:t>drive water cycle </a:t>
            </a:r>
          </a:p>
          <a:p>
            <a:pPr lvl="1" eaLnBrk="1" hangingPunct="1"/>
            <a:r>
              <a:rPr lang="en-US" sz="2800" b="1" smtClean="0">
                <a:solidFill>
                  <a:schemeClr val="tx2"/>
                </a:solidFill>
              </a:rPr>
              <a:t>drive weather</a:t>
            </a:r>
          </a:p>
        </p:txBody>
      </p:sp>
      <p:pic>
        <p:nvPicPr>
          <p:cNvPr id="16388" name="Picture 4" descr="Global Sea Surface Temperature. This false-color image shows a&#10;one-month composite of MODIS sea surface temperature data for May 2001. Red and yellow around the equatorial region&#10;indicates warmer temperatures, green is an intermediate value, while blues and then purples toward the poles are&#10;progressively colder values. The image reveals cold water currents that move from Antarctica northward along South&#10;America's west coast. These cold, deep waters upwell along an equatorial swath around and to the west of the Galapagos&#10;Islands. Also noticeable are warm, wide currents of the Gulf Stream moving up the United States' east coast, carrying&#10;Caribbean warmth toward Newfoundland and across the Atlantic toward Western Europe. Additionally, there is a warm tongue&#10;of water extending from Africa's east coast to well south of the Cape of Good Hop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Illustration of the water cycle showing the ocean, land, mountains, and rivers returning to the ocean. Processes labeled include: precipitation, condensation, evaporation, evaportranspiration (from &#10;tree into atmosphere), radiative exchange, surface runoff, ground water and stream flow, infiltration, percolation and &#10;soil moistur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505200"/>
            <a:ext cx="46434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609600"/>
          </a:xfrm>
        </p:spPr>
        <p:txBody>
          <a:bodyPr/>
          <a:lstStyle/>
          <a:p>
            <a:pPr eaLnBrk="1" hangingPunct="1"/>
            <a:r>
              <a:rPr lang="en-US" b="1" smtClean="0"/>
              <a:t>The Sun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35052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a medium sized star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Made of gases (70% hydrogen and 28% helium)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our primary source of energy (heat &amp; light)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267200" y="1371600"/>
            <a:ext cx="46482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  <a:buFont typeface="Arial" charset="0"/>
              <a:buChar char="•"/>
            </a:pPr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One Astronomical Unit is the distance from the sun to Earth (93,000,000 miles.  Abbreviated AU)</a:t>
            </a:r>
          </a:p>
        </p:txBody>
      </p:sp>
      <p:pic>
        <p:nvPicPr>
          <p:cNvPr id="3077" name="Picture 11" descr="Photo of the Sun's surface showing hot gas above the atmosph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81400"/>
            <a:ext cx="42767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1600200" y="64008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Image at </a:t>
            </a:r>
            <a:r>
              <a:rPr lang="en-US" sz="1200" b="0">
                <a:hlinkClick r:id="rId4"/>
              </a:rPr>
              <a:t>http://science.nasa.gov/headlines/y2007/images/chromosphere/LimbFlareJan12_strip2.jpg</a:t>
            </a:r>
            <a:r>
              <a:rPr lang="en-US" sz="1200" b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Big is the Sun?</a:t>
            </a:r>
          </a:p>
        </p:txBody>
      </p:sp>
      <p:pic>
        <p:nvPicPr>
          <p:cNvPr id="452611" name="Picture 3" descr="Image of the Sun and Earth to scale, illustrating that Earth is much smaller than a prominenc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143000"/>
            <a:ext cx="54864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533400" y="1676400"/>
            <a:ext cx="2514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The sun’s diameter is about 110 times wider than Earth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352800" y="6477000"/>
            <a:ext cx="556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200" b="0"/>
              <a:t>Photo from </a:t>
            </a:r>
            <a:r>
              <a:rPr lang="en-US" sz="1200" b="0">
                <a:hlinkClick r:id="rId4"/>
              </a:rPr>
              <a:t>http://sohowww.nascom.nasa.gov/bestofsoho/bestofsoho.html</a:t>
            </a:r>
            <a:r>
              <a:rPr lang="en-US" sz="1200" b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How does our Sun compare to other Stars?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3810000" cy="5105400"/>
          </a:xfrm>
        </p:spPr>
        <p:txBody>
          <a:bodyPr/>
          <a:lstStyle/>
          <a:p>
            <a:pPr eaLnBrk="1" hangingPunct="1"/>
            <a:r>
              <a:rPr lang="en-US" smtClean="0"/>
              <a:t>Active stars range in size from supergiants to dwarfs</a:t>
            </a:r>
          </a:p>
          <a:p>
            <a:pPr eaLnBrk="1" hangingPunct="1"/>
            <a:r>
              <a:rPr lang="en-US" smtClean="0"/>
              <a:t>Stars range from very bright (supergiants) to very dim (dwarfs)</a:t>
            </a:r>
          </a:p>
          <a:p>
            <a:pPr eaLnBrk="1" hangingPunct="1"/>
            <a:r>
              <a:rPr lang="en-US" smtClean="0"/>
              <a:t>Stars range from very hot blue on the outside (O class) to cool red on the outside (M class)</a:t>
            </a:r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4648200" y="3962400"/>
            <a:ext cx="419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**Our Sun is in-between blue and red.  It is a --yellow</a:t>
            </a: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4495800" y="1371600"/>
            <a:ext cx="464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**Our Sun is a dwarf—medium mass</a:t>
            </a: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4495800" y="3048000"/>
            <a:ext cx="464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**Our Sun is a medium-bright dwarf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/>
      <p:bldP spid="460805" grpId="0"/>
      <p:bldP spid="4608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Size vs. distance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Our sun appears to be a large star because it is a lot closer to us than other stars.  However there are a lot of other stars that are much larger than the sun.</a:t>
            </a:r>
          </a:p>
          <a:p>
            <a:pPr eaLnBrk="1" hangingPunct="1">
              <a:buFontTx/>
              <a:buNone/>
            </a:pPr>
            <a:endParaRPr lang="en-US" sz="4000" smtClean="0">
              <a:solidFill>
                <a:srgbClr val="FF0000"/>
              </a:solidFill>
            </a:endParaRPr>
          </a:p>
        </p:txBody>
      </p:sp>
      <p:pic>
        <p:nvPicPr>
          <p:cNvPr id="6148" name="Picture 3" descr="http://www.quantrek.org/size_comparison/compare_local_st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276600"/>
            <a:ext cx="464026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152400" y="152400"/>
            <a:ext cx="1868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chemeClr val="tx2"/>
                </a:solidFill>
                <a:latin typeface="Tahoma" pitchFamily="34" charset="0"/>
              </a:rPr>
              <a:t>Rotation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28600" y="1295400"/>
            <a:ext cx="7848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800" b="0">
                <a:solidFill>
                  <a:schemeClr val="accent1"/>
                </a:solidFill>
                <a:latin typeface="Tahoma" pitchFamily="34" charset="0"/>
              </a:rPr>
              <a:t>At the equator, the Sun rotates once every 25.4 days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800" b="0">
                <a:solidFill>
                  <a:schemeClr val="accent1"/>
                </a:solidFill>
                <a:latin typeface="Tahoma" pitchFamily="34" charset="0"/>
              </a:rPr>
              <a:t>Near its poles, the Sun rotates once every 36 days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800" b="0">
                <a:solidFill>
                  <a:schemeClr val="accent1"/>
                </a:solidFill>
                <a:latin typeface="Tahoma" pitchFamily="34" charset="0"/>
              </a:rPr>
              <a:t>Known as “differential rotation”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Energy from the Sun</a:t>
            </a:r>
          </a:p>
        </p:txBody>
      </p:sp>
      <p:sp>
        <p:nvSpPr>
          <p:cNvPr id="8195" name="Content Placeholder 9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95800" cy="5867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Nuclear fusion, the source of all the energy radiated by the Sun.  It does two things: it converts hydrogen into helium (or in other words it makes helium nuclei from protons) and it converts mass to energy (heat &amp; light).</a:t>
            </a:r>
          </a:p>
          <a:p>
            <a:pPr eaLnBrk="1" hangingPunct="1"/>
            <a:endParaRPr lang="en-US" smtClean="0"/>
          </a:p>
        </p:txBody>
      </p:sp>
      <p:sp>
        <p:nvSpPr>
          <p:cNvPr id="8196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685800"/>
            <a:ext cx="4572000" cy="5486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In order for nuclear fusion to occur the following conditions must exist: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		-high density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		-extreme heat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		-large mass</a:t>
            </a:r>
          </a:p>
        </p:txBody>
      </p:sp>
      <p:pic>
        <p:nvPicPr>
          <p:cNvPr id="8197" name="irc_mi" descr="http://www.fplsafetyworld.com/templates/kidskorner/images/ln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148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 photo of the Sun's photosphere, showing sunspots and bright faculae around them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343400"/>
            <a:ext cx="484346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Features in the Photosphere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Sunspots</a:t>
            </a:r>
          </a:p>
          <a:p>
            <a:pPr lvl="1" eaLnBrk="1" hangingPunct="1"/>
            <a:r>
              <a:rPr lang="en-US" sz="2800" b="1" smtClean="0">
                <a:solidFill>
                  <a:srgbClr val="FF0000"/>
                </a:solidFill>
              </a:rPr>
              <a:t>Dark and small</a:t>
            </a:r>
          </a:p>
          <a:p>
            <a:pPr lvl="1" eaLnBrk="1" hangingPunct="1"/>
            <a:r>
              <a:rPr lang="en-US" sz="2800" b="1" smtClean="0">
                <a:solidFill>
                  <a:srgbClr val="FF0000"/>
                </a:solidFill>
              </a:rPr>
              <a:t>Cool-- temperatures only 6,200 F (Sun’s surface is 10,000 F)</a:t>
            </a:r>
          </a:p>
          <a:p>
            <a:pPr lvl="1" eaLnBrk="1" hangingPunct="1"/>
            <a:r>
              <a:rPr lang="en-US" sz="2800" b="1" smtClean="0">
                <a:solidFill>
                  <a:srgbClr val="FF0000"/>
                </a:solidFill>
              </a:rPr>
              <a:t>Occur in 11 year cycles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z="1800" smtClean="0"/>
          </a:p>
        </p:txBody>
      </p:sp>
      <p:pic>
        <p:nvPicPr>
          <p:cNvPr id="9221" name="Picture 9" descr="Image of the surface of the sun: sunspot, granule, intergranule line, penumbra, umbra, and por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343400"/>
            <a:ext cx="3962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Solar Events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915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Prominences</a:t>
            </a:r>
            <a:endParaRPr lang="en-US" sz="3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-A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prominence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a large, bright, gaseous feature extending outward from the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 tooltip="Sun"/>
              </a:rPr>
              <a:t>Sun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's surface, often in a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 tooltip="Coronal loops"/>
              </a:rPr>
              <a:t>loop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shape. Prominences are anchored to the Sun's surface in the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 tooltip="Photosphere"/>
              </a:rPr>
              <a:t>photosphere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and extend outwards into the Sun's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 tooltip="Corona"/>
              </a:rPr>
              <a:t>corona</a:t>
            </a:r>
            <a:endParaRPr lang="en-US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sz="2800" b="1" dirty="0" smtClean="0">
              <a:solidFill>
                <a:schemeClr val="accent5"/>
              </a:solidFill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accent5"/>
              </a:solidFill>
            </a:endParaRPr>
          </a:p>
          <a:p>
            <a:pPr eaLnBrk="1" hangingPunct="1">
              <a:defRPr/>
            </a:pPr>
            <a:endParaRPr lang="en-US" sz="2800" b="1" dirty="0" smtClean="0">
              <a:solidFill>
                <a:schemeClr val="accent5"/>
              </a:solidFill>
            </a:endParaRPr>
          </a:p>
          <a:p>
            <a:pPr eaLnBrk="1" hangingPunct="1">
              <a:defRPr/>
            </a:pPr>
            <a:endParaRPr lang="en-US" sz="2800" b="1" dirty="0" smtClean="0">
              <a:solidFill>
                <a:schemeClr val="accent5"/>
              </a:solidFill>
            </a:endParaRPr>
          </a:p>
          <a:p>
            <a:pPr eaLnBrk="1" hangingPunct="1">
              <a:defRPr/>
            </a:pPr>
            <a:endParaRPr lang="en-US" sz="2800" b="1" dirty="0" smtClean="0">
              <a:solidFill>
                <a:schemeClr val="accent5"/>
              </a:solidFill>
            </a:endParaRPr>
          </a:p>
          <a:p>
            <a:pPr eaLnBrk="1" hangingPunct="1">
              <a:defRPr/>
            </a:pPr>
            <a:endParaRPr lang="en-US" sz="2800" b="1" dirty="0" smtClean="0">
              <a:solidFill>
                <a:schemeClr val="accent5"/>
              </a:solidFill>
            </a:endParaRPr>
          </a:p>
          <a:p>
            <a:pPr eaLnBrk="1" hangingPunct="1">
              <a:defRPr/>
            </a:pPr>
            <a:endParaRPr lang="en-US" sz="2800" b="1" dirty="0" smtClean="0">
              <a:solidFill>
                <a:schemeClr val="accent5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800" b="1" dirty="0" smtClean="0">
              <a:solidFill>
                <a:schemeClr val="accent5"/>
              </a:solidFill>
            </a:endParaRPr>
          </a:p>
        </p:txBody>
      </p:sp>
      <p:pic>
        <p:nvPicPr>
          <p:cNvPr id="10244" name="Picture 6" descr="File:Sun earth jupiter whole 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6576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66"/>
      </a:lt1>
      <a:dk2>
        <a:srgbClr val="000000"/>
      </a:dk2>
      <a:lt2>
        <a:srgbClr val="FFFFFF"/>
      </a:lt2>
      <a:accent1>
        <a:srgbClr val="FFFFFF"/>
      </a:accent1>
      <a:accent2>
        <a:srgbClr val="3333CC"/>
      </a:accent2>
      <a:accent3>
        <a:srgbClr val="AAAAAA"/>
      </a:accent3>
      <a:accent4>
        <a:srgbClr val="DADA56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4228</TotalTime>
  <Words>1240</Words>
  <Application>Microsoft Office PowerPoint</Application>
  <PresentationFormat>On-screen Show (4:3)</PresentationFormat>
  <Paragraphs>146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Slide 1</vt:lpstr>
      <vt:lpstr>The Sun</vt:lpstr>
      <vt:lpstr>How Big is the Sun?</vt:lpstr>
      <vt:lpstr>How does our Sun compare to other Stars?</vt:lpstr>
      <vt:lpstr>Size vs. distance</vt:lpstr>
      <vt:lpstr>Slide 6</vt:lpstr>
      <vt:lpstr>Energy from the Sun</vt:lpstr>
      <vt:lpstr>Features in the Photosphere</vt:lpstr>
      <vt:lpstr>Solar Events</vt:lpstr>
      <vt:lpstr>Slide 10</vt:lpstr>
      <vt:lpstr>Slide 11</vt:lpstr>
      <vt:lpstr>Solar Wind</vt:lpstr>
      <vt:lpstr>Auroras</vt:lpstr>
      <vt:lpstr>Sun’s Radiation at Earth</vt:lpstr>
      <vt:lpstr>Sun as a Source of Energy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shipp</dc:creator>
  <cp:lastModifiedBy>dennis kensicki</cp:lastModifiedBy>
  <cp:revision>475</cp:revision>
  <dcterms:created xsi:type="dcterms:W3CDTF">2005-02-07T11:56:41Z</dcterms:created>
  <dcterms:modified xsi:type="dcterms:W3CDTF">2014-10-09T15:58:00Z</dcterms:modified>
</cp:coreProperties>
</file>