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0EBB-9E90-4ADA-813C-567DC0DF66F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19719-0DCB-47D9-935F-EB37B7465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851025"/>
          </a:xfrm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00B0F0"/>
                </a:solidFill>
              </a:rPr>
              <a:t>Planets</a:t>
            </a:r>
            <a:br>
              <a:rPr lang="en-US" sz="4000" b="1" dirty="0" smtClean="0">
                <a:solidFill>
                  <a:srgbClr val="00B0F0"/>
                </a:solidFill>
              </a:rPr>
            </a:br>
            <a:r>
              <a:rPr lang="en-US" sz="4000" b="1" dirty="0" smtClean="0">
                <a:solidFill>
                  <a:srgbClr val="00B0F0"/>
                </a:solidFill>
              </a:rPr>
              <a:t>Inner vs. outer</a:t>
            </a:r>
            <a:br>
              <a:rPr lang="en-US" sz="4000" b="1" dirty="0" smtClean="0">
                <a:solidFill>
                  <a:srgbClr val="00B0F0"/>
                </a:solidFill>
              </a:rPr>
            </a:b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71600"/>
            <a:ext cx="6400800" cy="5334000"/>
          </a:xfrm>
        </p:spPr>
        <p:txBody>
          <a:bodyPr>
            <a:noAutofit/>
          </a:bodyPr>
          <a:lstStyle/>
          <a:p>
            <a:pPr lvl="0" algn="l"/>
            <a:r>
              <a:rPr lang="en-US" sz="3000" b="1" dirty="0" smtClean="0">
                <a:solidFill>
                  <a:srgbClr val="00B050"/>
                </a:solidFill>
              </a:rPr>
              <a:t>Composition </a:t>
            </a:r>
            <a:r>
              <a:rPr lang="en-US" sz="3000" dirty="0">
                <a:solidFill>
                  <a:srgbClr val="7030A0"/>
                </a:solidFill>
              </a:rPr>
              <a:t>– inner planets are rocky/outer are gas</a:t>
            </a:r>
          </a:p>
          <a:p>
            <a:pPr lvl="0" algn="l"/>
            <a:r>
              <a:rPr lang="en-US" sz="3000" b="1" dirty="0">
                <a:solidFill>
                  <a:srgbClr val="00B050"/>
                </a:solidFill>
              </a:rPr>
              <a:t>Size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>
                <a:solidFill>
                  <a:srgbClr val="7030A0"/>
                </a:solidFill>
              </a:rPr>
              <a:t>– inner are smaller/outer are much larger</a:t>
            </a:r>
          </a:p>
          <a:p>
            <a:pPr lvl="0" algn="l"/>
            <a:r>
              <a:rPr lang="en-US" sz="3000" b="1" dirty="0">
                <a:solidFill>
                  <a:srgbClr val="00B050"/>
                </a:solidFill>
              </a:rPr>
              <a:t>Distance from sun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>
                <a:solidFill>
                  <a:srgbClr val="7030A0"/>
                </a:solidFill>
              </a:rPr>
              <a:t>– inner are close/outer are farther.  Earth is 1 AU from the sun </a:t>
            </a:r>
          </a:p>
          <a:p>
            <a:pPr lvl="0" algn="l"/>
            <a:r>
              <a:rPr lang="en-US" sz="3000" b="1" dirty="0">
                <a:solidFill>
                  <a:srgbClr val="00B050"/>
                </a:solidFill>
              </a:rPr>
              <a:t>Life </a:t>
            </a:r>
            <a:r>
              <a:rPr lang="en-US" sz="3000" dirty="0">
                <a:solidFill>
                  <a:srgbClr val="00B050"/>
                </a:solidFill>
              </a:rPr>
              <a:t>–</a:t>
            </a:r>
            <a:r>
              <a:rPr lang="en-US" sz="3000" dirty="0">
                <a:solidFill>
                  <a:srgbClr val="7030A0"/>
                </a:solidFill>
              </a:rPr>
              <a:t> no life due to no proper atmosphere or water</a:t>
            </a:r>
          </a:p>
          <a:p>
            <a:pPr lvl="0" algn="l"/>
            <a:r>
              <a:rPr lang="en-US" sz="3000" b="1" dirty="0">
                <a:solidFill>
                  <a:srgbClr val="00B050"/>
                </a:solidFill>
              </a:rPr>
              <a:t>Asteroid belt location</a:t>
            </a:r>
            <a:r>
              <a:rPr lang="en-US" sz="3000" u="sng" dirty="0">
                <a:solidFill>
                  <a:srgbClr val="00B050"/>
                </a:solidFill>
              </a:rPr>
              <a:t> </a:t>
            </a:r>
            <a:r>
              <a:rPr lang="en-US" sz="3000" dirty="0">
                <a:solidFill>
                  <a:srgbClr val="7030A0"/>
                </a:solidFill>
              </a:rPr>
              <a:t>– between mars and Jupiter (between inner &amp; outer</a:t>
            </a:r>
            <a:r>
              <a:rPr lang="en-US" sz="3000" dirty="0" smtClean="0">
                <a:solidFill>
                  <a:srgbClr val="7030A0"/>
                </a:solidFill>
              </a:rPr>
              <a:t>)</a:t>
            </a:r>
          </a:p>
          <a:p>
            <a:pPr lvl="0" algn="l"/>
            <a:endParaRPr lang="en-US" sz="2800" dirty="0" smtClean="0">
              <a:solidFill>
                <a:srgbClr val="7030A0"/>
              </a:solidFill>
            </a:endParaRPr>
          </a:p>
          <a:p>
            <a:pPr lvl="0" algn="l"/>
            <a:endParaRPr lang="en-US" sz="2800" dirty="0">
              <a:solidFill>
                <a:srgbClr val="7030A0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Galaxies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sz="3600" b="1" dirty="0">
                <a:solidFill>
                  <a:srgbClr val="00B050"/>
                </a:solidFill>
              </a:rPr>
              <a:t>Types of </a:t>
            </a:r>
            <a:r>
              <a:rPr lang="en-US" sz="3600" b="1" dirty="0">
                <a:solidFill>
                  <a:srgbClr val="7030A0"/>
                </a:solidFill>
              </a:rPr>
              <a:t>– </a:t>
            </a:r>
            <a:r>
              <a:rPr lang="en-US" sz="3600" dirty="0">
                <a:solidFill>
                  <a:srgbClr val="7030A0"/>
                </a:solidFill>
              </a:rPr>
              <a:t>Spiral, Barred Spiral, Elliptical, </a:t>
            </a:r>
            <a:r>
              <a:rPr lang="en-US" sz="3600" dirty="0" err="1">
                <a:solidFill>
                  <a:srgbClr val="7030A0"/>
                </a:solidFill>
              </a:rPr>
              <a:t>Lenticular</a:t>
            </a:r>
            <a:endParaRPr lang="en-US" sz="3600" dirty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Type/name </a:t>
            </a:r>
            <a:r>
              <a:rPr lang="en-US" sz="3600" b="1" dirty="0">
                <a:solidFill>
                  <a:srgbClr val="00B050"/>
                </a:solidFill>
              </a:rPr>
              <a:t>of </a:t>
            </a:r>
            <a:r>
              <a:rPr lang="en-US" sz="3600" b="1" dirty="0" smtClean="0">
                <a:solidFill>
                  <a:srgbClr val="00B050"/>
                </a:solidFill>
              </a:rPr>
              <a:t>the galaxy we live in </a:t>
            </a:r>
            <a:r>
              <a:rPr lang="en-US" sz="3600" b="1" dirty="0" smtClean="0">
                <a:solidFill>
                  <a:srgbClr val="7030A0"/>
                </a:solidFill>
              </a:rPr>
              <a:t>– </a:t>
            </a:r>
            <a:r>
              <a:rPr lang="en-US" sz="3600" dirty="0" smtClean="0">
                <a:solidFill>
                  <a:srgbClr val="7030A0"/>
                </a:solidFill>
              </a:rPr>
              <a:t>Milky way and it is Spiral</a:t>
            </a:r>
            <a:endParaRPr lang="en-US" sz="3600" dirty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en-US" sz="3600" b="1" dirty="0">
                <a:solidFill>
                  <a:srgbClr val="00B050"/>
                </a:solidFill>
              </a:rPr>
              <a:t>Solar system </a:t>
            </a:r>
            <a:r>
              <a:rPr lang="en-US" sz="3600" b="1" dirty="0" smtClean="0">
                <a:solidFill>
                  <a:srgbClr val="00B050"/>
                </a:solidFill>
              </a:rPr>
              <a:t>age </a:t>
            </a:r>
            <a:r>
              <a:rPr lang="en-US" sz="3600" b="1" dirty="0" smtClean="0">
                <a:solidFill>
                  <a:srgbClr val="7030A0"/>
                </a:solidFill>
              </a:rPr>
              <a:t>– </a:t>
            </a:r>
            <a:r>
              <a:rPr lang="en-US" sz="3600" dirty="0" smtClean="0">
                <a:solidFill>
                  <a:srgbClr val="7030A0"/>
                </a:solidFill>
              </a:rPr>
              <a:t>about 4 billion years</a:t>
            </a:r>
            <a:endParaRPr lang="en-US" sz="3600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00B0F0"/>
                </a:solidFill>
              </a:rPr>
              <a:t>Earth - Rotation vs. Revolution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4800" b="1" dirty="0" smtClean="0">
                <a:solidFill>
                  <a:srgbClr val="00B050"/>
                </a:solidFill>
              </a:rPr>
              <a:t>Rotation </a:t>
            </a:r>
            <a:r>
              <a:rPr lang="en-US" sz="4800" b="1" dirty="0" smtClean="0">
                <a:solidFill>
                  <a:srgbClr val="7030A0"/>
                </a:solidFill>
              </a:rPr>
              <a:t>-</a:t>
            </a:r>
            <a:r>
              <a:rPr lang="en-US" sz="4800" dirty="0" smtClean="0">
                <a:solidFill>
                  <a:srgbClr val="7030A0"/>
                </a:solidFill>
              </a:rPr>
              <a:t> 1 day on earth is one rotation (24 hours) 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</a:rPr>
              <a:t>Revolution</a:t>
            </a:r>
            <a:r>
              <a:rPr lang="en-US" sz="4800" b="1" dirty="0" smtClean="0">
                <a:solidFill>
                  <a:srgbClr val="7030A0"/>
                </a:solidFill>
              </a:rPr>
              <a:t> - </a:t>
            </a:r>
            <a:r>
              <a:rPr lang="en-US" sz="4800" dirty="0" smtClean="0">
                <a:solidFill>
                  <a:srgbClr val="7030A0"/>
                </a:solidFill>
              </a:rPr>
              <a:t> 1 </a:t>
            </a:r>
            <a:r>
              <a:rPr lang="en-US" sz="4800" dirty="0">
                <a:solidFill>
                  <a:srgbClr val="7030A0"/>
                </a:solidFill>
              </a:rPr>
              <a:t>year on earth is one revolution (365 days)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Eclipses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382000" cy="57150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sz="3600" b="1" dirty="0">
                <a:solidFill>
                  <a:srgbClr val="00B050"/>
                </a:solidFill>
              </a:rPr>
              <a:t>Solar</a:t>
            </a:r>
            <a:r>
              <a:rPr lang="en-US" sz="3600" dirty="0">
                <a:solidFill>
                  <a:srgbClr val="00B050"/>
                </a:solidFill>
              </a:rPr>
              <a:t> – </a:t>
            </a:r>
            <a:r>
              <a:rPr lang="en-US" sz="3600" dirty="0">
                <a:solidFill>
                  <a:srgbClr val="7030A0"/>
                </a:solidFill>
              </a:rPr>
              <a:t>an eclipse that occurs when the new moon passes between Earth and the sun and the shadow formed reaches earth.</a:t>
            </a:r>
          </a:p>
          <a:p>
            <a:pPr lvl="0">
              <a:buNone/>
            </a:pPr>
            <a:r>
              <a:rPr lang="en-US" sz="3600" b="1" dirty="0">
                <a:solidFill>
                  <a:srgbClr val="00B050"/>
                </a:solidFill>
              </a:rPr>
              <a:t>Lunar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>
                <a:solidFill>
                  <a:srgbClr val="7030A0"/>
                </a:solidFill>
              </a:rPr>
              <a:t>– occurs when  the earth’s shadow falls on the </a:t>
            </a:r>
            <a:r>
              <a:rPr lang="en-US" sz="3600" dirty="0" smtClean="0">
                <a:solidFill>
                  <a:srgbClr val="7030A0"/>
                </a:solidFill>
              </a:rPr>
              <a:t>Moon</a:t>
            </a:r>
            <a:endParaRPr lang="en-US" sz="3600" dirty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en-US" sz="3600" b="1" dirty="0">
                <a:solidFill>
                  <a:srgbClr val="00B050"/>
                </a:solidFill>
              </a:rPr>
              <a:t>Celestial bodies involved and location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–</a:t>
            </a:r>
          </a:p>
          <a:p>
            <a:pPr lvl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 	solar </a:t>
            </a:r>
            <a:r>
              <a:rPr lang="en-US" sz="3600" dirty="0">
                <a:solidFill>
                  <a:srgbClr val="7030A0"/>
                </a:solidFill>
              </a:rPr>
              <a:t>= </a:t>
            </a:r>
            <a:r>
              <a:rPr lang="en-US" sz="3600" dirty="0" smtClean="0">
                <a:solidFill>
                  <a:srgbClr val="7030A0"/>
                </a:solidFill>
              </a:rPr>
              <a:t>sun, moon</a:t>
            </a:r>
            <a:r>
              <a:rPr lang="en-US" sz="3600" dirty="0">
                <a:solidFill>
                  <a:srgbClr val="7030A0"/>
                </a:solidFill>
              </a:rPr>
              <a:t>, earth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 	lunar </a:t>
            </a:r>
            <a:r>
              <a:rPr lang="en-US" sz="3600" dirty="0">
                <a:solidFill>
                  <a:srgbClr val="7030A0"/>
                </a:solidFill>
              </a:rPr>
              <a:t>= sun, earth, moon</a:t>
            </a:r>
          </a:p>
          <a:p>
            <a:pPr lvl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Moon phase associated with the eclipse</a:t>
            </a:r>
            <a:r>
              <a:rPr lang="en-US" sz="3600" dirty="0" smtClean="0">
                <a:solidFill>
                  <a:srgbClr val="00B050"/>
                </a:solidFill>
              </a:rPr>
              <a:t> – </a:t>
            </a:r>
          </a:p>
          <a:p>
            <a:pPr lvl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	solar eclipse = </a:t>
            </a:r>
            <a:r>
              <a:rPr lang="en-US" sz="3600" dirty="0">
                <a:solidFill>
                  <a:srgbClr val="7030A0"/>
                </a:solidFill>
              </a:rPr>
              <a:t>n</a:t>
            </a:r>
            <a:r>
              <a:rPr lang="en-US" sz="3600" dirty="0" smtClean="0">
                <a:solidFill>
                  <a:srgbClr val="7030A0"/>
                </a:solidFill>
              </a:rPr>
              <a:t>ew moon</a:t>
            </a:r>
          </a:p>
          <a:p>
            <a:pPr lvl="0">
              <a:buNone/>
            </a:pPr>
            <a:r>
              <a:rPr lang="en-US" sz="3600" dirty="0">
                <a:solidFill>
                  <a:srgbClr val="7030A0"/>
                </a:solidFill>
              </a:rPr>
              <a:t>	</a:t>
            </a:r>
            <a:r>
              <a:rPr lang="en-US" sz="3600" dirty="0" smtClean="0">
                <a:solidFill>
                  <a:srgbClr val="7030A0"/>
                </a:solidFill>
              </a:rPr>
              <a:t>lunar eclipse = full moon </a:t>
            </a:r>
            <a:endParaRPr lang="en-US" sz="36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Moon &amp; Moon Phases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Why </a:t>
            </a:r>
            <a:r>
              <a:rPr lang="en-US" sz="2400" b="1" dirty="0">
                <a:solidFill>
                  <a:srgbClr val="00B050"/>
                </a:solidFill>
              </a:rPr>
              <a:t>we see the phases </a:t>
            </a:r>
            <a:r>
              <a:rPr lang="en-US" sz="2400" b="1" dirty="0">
                <a:solidFill>
                  <a:srgbClr val="7030A0"/>
                </a:solidFill>
              </a:rPr>
              <a:t>– </a:t>
            </a:r>
            <a:r>
              <a:rPr lang="en-US" sz="2400" dirty="0">
                <a:solidFill>
                  <a:srgbClr val="7030A0"/>
                </a:solidFill>
              </a:rPr>
              <a:t>because of the position of the moon around the earth and the earth around the sun.  The moon doesn’t give off light, it reflects the light of the sun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endParaRPr lang="en-US" sz="24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Location of sun, earth &amp; moon-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know each location on a diagram of the phases of the moon.  If I switch the location of the sun, the moon phases will change, so make sure you understand that.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lvl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Names </a:t>
            </a:r>
            <a:r>
              <a:rPr lang="en-US" sz="2400" b="1" dirty="0">
                <a:solidFill>
                  <a:srgbClr val="00B050"/>
                </a:solidFill>
              </a:rPr>
              <a:t>of phases </a:t>
            </a:r>
            <a:r>
              <a:rPr lang="en-US" sz="2400" b="1" dirty="0">
                <a:solidFill>
                  <a:srgbClr val="7030A0"/>
                </a:solidFill>
              </a:rPr>
              <a:t>– </a:t>
            </a:r>
            <a:r>
              <a:rPr lang="en-US" sz="2400" dirty="0">
                <a:solidFill>
                  <a:srgbClr val="7030A0"/>
                </a:solidFill>
              </a:rPr>
              <a:t>New, waxing crescent, first quarter, waxing gibbous, full, waning gibbous, last quarter, waning crescent.</a:t>
            </a:r>
          </a:p>
          <a:p>
            <a:pPr lvl="0">
              <a:buNone/>
            </a:pPr>
            <a:r>
              <a:rPr lang="en-US" sz="2400" b="1" dirty="0">
                <a:solidFill>
                  <a:srgbClr val="00B050"/>
                </a:solidFill>
              </a:rPr>
              <a:t>Rotation and revolutionary periods </a:t>
            </a:r>
            <a:r>
              <a:rPr lang="en-US" sz="2400" b="1" dirty="0">
                <a:solidFill>
                  <a:srgbClr val="7030A0"/>
                </a:solidFill>
              </a:rPr>
              <a:t>– </a:t>
            </a:r>
            <a:r>
              <a:rPr lang="en-US" sz="2400" dirty="0">
                <a:solidFill>
                  <a:srgbClr val="7030A0"/>
                </a:solidFill>
              </a:rPr>
              <a:t>rotation = </a:t>
            </a:r>
            <a:r>
              <a:rPr lang="en-US" sz="2400" dirty="0" smtClean="0">
                <a:solidFill>
                  <a:srgbClr val="7030A0"/>
                </a:solidFill>
              </a:rPr>
              <a:t>27.3 days </a:t>
            </a:r>
            <a:r>
              <a:rPr lang="en-US" sz="2400" dirty="0">
                <a:solidFill>
                  <a:srgbClr val="7030A0"/>
                </a:solidFill>
              </a:rPr>
              <a:t>/ revolution </a:t>
            </a:r>
            <a:r>
              <a:rPr lang="en-US" sz="2400" dirty="0" smtClean="0">
                <a:solidFill>
                  <a:srgbClr val="7030A0"/>
                </a:solidFill>
              </a:rPr>
              <a:t>29.5 days</a:t>
            </a:r>
            <a:endParaRPr lang="en-US" sz="2400" dirty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en-US" sz="2400" b="1" dirty="0">
                <a:solidFill>
                  <a:srgbClr val="00B050"/>
                </a:solidFill>
              </a:rPr>
              <a:t>Tides </a:t>
            </a:r>
            <a:r>
              <a:rPr lang="en-US" sz="2400" b="1" dirty="0">
                <a:solidFill>
                  <a:srgbClr val="7030A0"/>
                </a:solidFill>
              </a:rPr>
              <a:t>– </a:t>
            </a:r>
            <a:r>
              <a:rPr lang="en-US" sz="2400" dirty="0">
                <a:solidFill>
                  <a:srgbClr val="7030A0"/>
                </a:solidFill>
              </a:rPr>
              <a:t>The interaction of the moon’s gravity and the oceans</a:t>
            </a:r>
          </a:p>
          <a:p>
            <a:pPr lvl="0">
              <a:buNone/>
            </a:pPr>
            <a:r>
              <a:rPr lang="en-US" sz="2400" b="1" dirty="0">
                <a:solidFill>
                  <a:srgbClr val="00B050"/>
                </a:solidFill>
              </a:rPr>
              <a:t>Formation (how it became the moon</a:t>
            </a:r>
            <a:r>
              <a:rPr lang="en-US" sz="2400" dirty="0">
                <a:solidFill>
                  <a:srgbClr val="00B050"/>
                </a:solidFill>
              </a:rPr>
              <a:t>) </a:t>
            </a:r>
            <a:r>
              <a:rPr lang="en-US" sz="2400" dirty="0">
                <a:solidFill>
                  <a:srgbClr val="7030A0"/>
                </a:solidFill>
              </a:rPr>
              <a:t>– the earth collided with another celestial body and part of the earth broke off and became the moon.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The Sun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943600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sz="5100" b="1" dirty="0">
                <a:solidFill>
                  <a:srgbClr val="00B050"/>
                </a:solidFill>
              </a:rPr>
              <a:t>Describe </a:t>
            </a:r>
            <a:r>
              <a:rPr lang="en-US" sz="5100" b="1" dirty="0">
                <a:solidFill>
                  <a:srgbClr val="7030A0"/>
                </a:solidFill>
              </a:rPr>
              <a:t>– </a:t>
            </a:r>
            <a:r>
              <a:rPr lang="en-US" sz="5100" dirty="0">
                <a:solidFill>
                  <a:srgbClr val="7030A0"/>
                </a:solidFill>
              </a:rPr>
              <a:t>the sun is a medium sized star that is made up of gas and is </a:t>
            </a:r>
            <a:r>
              <a:rPr lang="en-US" sz="5100" dirty="0" smtClean="0">
                <a:solidFill>
                  <a:srgbClr val="7030A0"/>
                </a:solidFill>
              </a:rPr>
              <a:t>held </a:t>
            </a:r>
            <a:r>
              <a:rPr lang="en-US" sz="5100" dirty="0">
                <a:solidFill>
                  <a:srgbClr val="7030A0"/>
                </a:solidFill>
              </a:rPr>
              <a:t>together by gravity</a:t>
            </a:r>
          </a:p>
          <a:p>
            <a:pPr lvl="0">
              <a:buNone/>
            </a:pPr>
            <a:r>
              <a:rPr lang="en-US" sz="5100" b="1" dirty="0">
                <a:solidFill>
                  <a:srgbClr val="00B050"/>
                </a:solidFill>
              </a:rPr>
              <a:t>Layers and properties </a:t>
            </a:r>
            <a:r>
              <a:rPr lang="en-US" sz="5100" b="1" dirty="0">
                <a:solidFill>
                  <a:srgbClr val="7030A0"/>
                </a:solidFill>
              </a:rPr>
              <a:t>–</a:t>
            </a:r>
            <a:r>
              <a:rPr lang="en-US" sz="5100" dirty="0">
                <a:solidFill>
                  <a:srgbClr val="7030A0"/>
                </a:solidFill>
              </a:rPr>
              <a:t> Core, radiation zone, convection zone, photosphere, </a:t>
            </a:r>
            <a:r>
              <a:rPr lang="en-US" sz="5100" dirty="0" err="1">
                <a:solidFill>
                  <a:srgbClr val="7030A0"/>
                </a:solidFill>
              </a:rPr>
              <a:t>chromosphere</a:t>
            </a:r>
            <a:r>
              <a:rPr lang="en-US" sz="5100" dirty="0">
                <a:solidFill>
                  <a:srgbClr val="7030A0"/>
                </a:solidFill>
              </a:rPr>
              <a:t>, corona.</a:t>
            </a:r>
          </a:p>
          <a:p>
            <a:pPr lvl="0">
              <a:buNone/>
            </a:pPr>
            <a:r>
              <a:rPr lang="en-US" sz="5100" b="1" dirty="0">
                <a:solidFill>
                  <a:srgbClr val="00B050"/>
                </a:solidFill>
              </a:rPr>
              <a:t>Sun spots </a:t>
            </a:r>
          </a:p>
          <a:p>
            <a:pPr lvl="0">
              <a:buNone/>
            </a:pPr>
            <a:r>
              <a:rPr lang="en-US" sz="5100" b="1" dirty="0" smtClean="0">
                <a:solidFill>
                  <a:srgbClr val="7030A0"/>
                </a:solidFill>
              </a:rPr>
              <a:t>	*</a:t>
            </a:r>
            <a:r>
              <a:rPr lang="en-US" sz="5100" dirty="0" smtClean="0">
                <a:solidFill>
                  <a:srgbClr val="7030A0"/>
                </a:solidFill>
              </a:rPr>
              <a:t>cycle</a:t>
            </a:r>
            <a:r>
              <a:rPr lang="en-US" sz="5100" b="1" dirty="0" smtClean="0">
                <a:solidFill>
                  <a:srgbClr val="7030A0"/>
                </a:solidFill>
              </a:rPr>
              <a:t> </a:t>
            </a:r>
            <a:r>
              <a:rPr lang="en-US" sz="5100" dirty="0">
                <a:solidFill>
                  <a:srgbClr val="7030A0"/>
                </a:solidFill>
              </a:rPr>
              <a:t>– 11 years</a:t>
            </a:r>
          </a:p>
          <a:p>
            <a:pPr lvl="0">
              <a:buNone/>
            </a:pPr>
            <a:r>
              <a:rPr lang="en-US" sz="5100" dirty="0" smtClean="0">
                <a:solidFill>
                  <a:srgbClr val="7030A0"/>
                </a:solidFill>
              </a:rPr>
              <a:t>	*Reason for  </a:t>
            </a:r>
            <a:r>
              <a:rPr lang="en-US" sz="5100" b="1" dirty="0">
                <a:solidFill>
                  <a:srgbClr val="7030A0"/>
                </a:solidFill>
              </a:rPr>
              <a:t>- </a:t>
            </a:r>
            <a:r>
              <a:rPr lang="en-US" sz="5100" dirty="0">
                <a:solidFill>
                  <a:srgbClr val="7030A0"/>
                </a:solidFill>
              </a:rPr>
              <a:t>areas of gas on the sun that is cooler </a:t>
            </a:r>
            <a:r>
              <a:rPr lang="en-US" sz="5100" dirty="0" smtClean="0">
                <a:solidFill>
                  <a:srgbClr val="7030A0"/>
                </a:solidFill>
              </a:rPr>
              <a:t>than </a:t>
            </a:r>
            <a:r>
              <a:rPr lang="en-US" sz="5100" dirty="0">
                <a:solidFill>
                  <a:srgbClr val="7030A0"/>
                </a:solidFill>
              </a:rPr>
              <a:t>the gases around it.  Sunspots appear as dark spots on the sun photosphere</a:t>
            </a:r>
            <a:r>
              <a:rPr lang="en-US" sz="5100" dirty="0" smtClean="0">
                <a:solidFill>
                  <a:srgbClr val="7030A0"/>
                </a:solidFill>
              </a:rPr>
              <a:t>.</a:t>
            </a:r>
          </a:p>
          <a:p>
            <a:pPr lvl="0">
              <a:buNone/>
            </a:pPr>
            <a:r>
              <a:rPr lang="en-US" sz="5100" b="1" dirty="0">
                <a:solidFill>
                  <a:srgbClr val="00B050"/>
                </a:solidFill>
              </a:rPr>
              <a:t>Source of heat and energy </a:t>
            </a:r>
            <a:r>
              <a:rPr lang="en-US" sz="5100" dirty="0">
                <a:solidFill>
                  <a:srgbClr val="00B050"/>
                </a:solidFill>
              </a:rPr>
              <a:t>– </a:t>
            </a:r>
            <a:r>
              <a:rPr lang="en-US" sz="5100" dirty="0">
                <a:solidFill>
                  <a:srgbClr val="7030A0"/>
                </a:solidFill>
              </a:rPr>
              <a:t>nuclear fusion</a:t>
            </a:r>
          </a:p>
          <a:p>
            <a:pPr lvl="0">
              <a:buNone/>
            </a:pPr>
            <a:r>
              <a:rPr lang="en-US" sz="5100" b="1" dirty="0">
                <a:solidFill>
                  <a:srgbClr val="00B050"/>
                </a:solidFill>
              </a:rPr>
              <a:t>Size compared to other stars – </a:t>
            </a:r>
            <a:r>
              <a:rPr lang="en-US" sz="5100" dirty="0">
                <a:solidFill>
                  <a:srgbClr val="7030A0"/>
                </a:solidFill>
              </a:rPr>
              <a:t>low to medium mass star/medium size compared to others</a:t>
            </a:r>
          </a:p>
          <a:p>
            <a:pPr lvl="0">
              <a:buNone/>
            </a:pPr>
            <a:endParaRPr lang="en-US" sz="51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Solar Activity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sz="3900" b="1" dirty="0">
                <a:solidFill>
                  <a:srgbClr val="7030A0"/>
                </a:solidFill>
              </a:rPr>
              <a:t>Flares </a:t>
            </a:r>
            <a:r>
              <a:rPr lang="en-US" sz="3900" dirty="0">
                <a:solidFill>
                  <a:srgbClr val="00B050"/>
                </a:solidFill>
              </a:rPr>
              <a:t>– sudden violent eruption of electrically charged atomic particles from the sun’s surface.</a:t>
            </a:r>
          </a:p>
          <a:p>
            <a:pPr lvl="0">
              <a:buNone/>
            </a:pPr>
            <a:r>
              <a:rPr lang="en-US" sz="3900" b="1" dirty="0">
                <a:solidFill>
                  <a:srgbClr val="7030A0"/>
                </a:solidFill>
              </a:rPr>
              <a:t>Prominences </a:t>
            </a:r>
            <a:r>
              <a:rPr lang="en-US" sz="3900" b="1" dirty="0">
                <a:solidFill>
                  <a:srgbClr val="00B050"/>
                </a:solidFill>
              </a:rPr>
              <a:t>– </a:t>
            </a:r>
            <a:r>
              <a:rPr lang="en-US" sz="3900" dirty="0">
                <a:solidFill>
                  <a:srgbClr val="00B050"/>
                </a:solidFill>
              </a:rPr>
              <a:t>cloud of glowing gases that arches high above the sun’s surface</a:t>
            </a:r>
          </a:p>
          <a:p>
            <a:pPr lvl="0">
              <a:buNone/>
            </a:pPr>
            <a:r>
              <a:rPr lang="en-US" sz="3900" b="1" dirty="0">
                <a:solidFill>
                  <a:srgbClr val="7030A0"/>
                </a:solidFill>
              </a:rPr>
              <a:t>Winds </a:t>
            </a:r>
            <a:r>
              <a:rPr lang="en-US" sz="3900" b="1" dirty="0">
                <a:solidFill>
                  <a:srgbClr val="00B050"/>
                </a:solidFill>
              </a:rPr>
              <a:t>– </a:t>
            </a:r>
            <a:r>
              <a:rPr lang="en-US" sz="3900" dirty="0">
                <a:solidFill>
                  <a:srgbClr val="00B050"/>
                </a:solidFill>
              </a:rPr>
              <a:t>electrically charged particles that stream out into space through holes in the sun’s corona</a:t>
            </a:r>
          </a:p>
          <a:p>
            <a:pPr lvl="0">
              <a:buNone/>
            </a:pPr>
            <a:r>
              <a:rPr lang="en-US" sz="3900" b="1" dirty="0">
                <a:solidFill>
                  <a:srgbClr val="7030A0"/>
                </a:solidFill>
              </a:rPr>
              <a:t>Auroras</a:t>
            </a:r>
            <a:r>
              <a:rPr lang="en-US" sz="3900" b="1" dirty="0">
                <a:solidFill>
                  <a:srgbClr val="00B050"/>
                </a:solidFill>
              </a:rPr>
              <a:t> </a:t>
            </a:r>
            <a:r>
              <a:rPr lang="en-US" sz="3900" dirty="0">
                <a:solidFill>
                  <a:srgbClr val="00B050"/>
                </a:solidFill>
              </a:rPr>
              <a:t>– sheets of colored light produced by a magnetic storm in the earth’s upper atmosphere.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Life Cycle of Stars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en-US" sz="3200" b="1" u="sng" dirty="0" smtClean="0">
                <a:solidFill>
                  <a:srgbClr val="00B050"/>
                </a:solidFill>
              </a:rPr>
              <a:t>Low to Medium Mass</a:t>
            </a:r>
          </a:p>
          <a:p>
            <a:pPr lvl="0" algn="ctr"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Nebula</a:t>
            </a:r>
          </a:p>
          <a:p>
            <a:pPr lvl="0" algn="ctr">
              <a:buNone/>
            </a:pPr>
            <a:r>
              <a:rPr lang="en-US" sz="3500" dirty="0" err="1" smtClean="0">
                <a:solidFill>
                  <a:srgbClr val="7030A0"/>
                </a:solidFill>
              </a:rPr>
              <a:t>Protostar</a:t>
            </a:r>
            <a:endParaRPr lang="en-US" sz="3500" dirty="0" smtClean="0">
              <a:solidFill>
                <a:srgbClr val="7030A0"/>
              </a:solidFill>
            </a:endParaRPr>
          </a:p>
          <a:p>
            <a:pPr lvl="0" algn="ctr"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Main Sequence</a:t>
            </a:r>
          </a:p>
          <a:p>
            <a:pPr algn="ctr"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Red Giant</a:t>
            </a:r>
          </a:p>
          <a:p>
            <a:pPr lvl="0" algn="ctr"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Planetary Nebula</a:t>
            </a:r>
          </a:p>
          <a:p>
            <a:pPr lvl="0" algn="ctr"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White Dwarf</a:t>
            </a:r>
          </a:p>
          <a:p>
            <a:pPr lvl="0" algn="ctr"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Black/Brown Dwarf</a:t>
            </a:r>
            <a:endParaRPr lang="en-US" sz="3500" dirty="0">
              <a:solidFill>
                <a:srgbClr val="7030A0"/>
              </a:solidFill>
            </a:endParaRP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High Mass</a:t>
            </a:r>
          </a:p>
          <a:p>
            <a:pPr algn="ctr"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Nebula</a:t>
            </a:r>
          </a:p>
          <a:p>
            <a:pPr algn="ctr">
              <a:buNone/>
            </a:pPr>
            <a:r>
              <a:rPr lang="en-US" sz="3500" dirty="0" err="1" smtClean="0">
                <a:solidFill>
                  <a:srgbClr val="7030A0"/>
                </a:solidFill>
              </a:rPr>
              <a:t>Protostar</a:t>
            </a:r>
            <a:endParaRPr lang="en-US" sz="35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Main Sequence</a:t>
            </a:r>
          </a:p>
          <a:p>
            <a:pPr algn="ctr"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Super Red Giant</a:t>
            </a:r>
          </a:p>
          <a:p>
            <a:pPr algn="ctr"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Supernova</a:t>
            </a:r>
          </a:p>
          <a:p>
            <a:pPr algn="ctr">
              <a:buNone/>
            </a:pPr>
            <a:endParaRPr lang="en-US" sz="3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     Neutron           Black</a:t>
            </a: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         Star	            Hole</a:t>
            </a:r>
            <a:endParaRPr lang="en-US" sz="3500" dirty="0">
              <a:solidFill>
                <a:srgbClr val="7030A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562600" y="46482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239000" y="46482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Stars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Temperature and color association </a:t>
            </a:r>
            <a:r>
              <a:rPr lang="en-US" b="1" dirty="0" smtClean="0">
                <a:solidFill>
                  <a:srgbClr val="7030A0"/>
                </a:solidFill>
              </a:rPr>
              <a:t>– </a:t>
            </a:r>
            <a:r>
              <a:rPr lang="en-US" dirty="0" smtClean="0">
                <a:solidFill>
                  <a:srgbClr val="7030A0"/>
                </a:solidFill>
              </a:rPr>
              <a:t>Blue stars are the hottest/red stars are the coolest.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Luminosity vs. brightness </a:t>
            </a:r>
            <a:r>
              <a:rPr lang="en-US" b="1" dirty="0" smtClean="0">
                <a:solidFill>
                  <a:srgbClr val="7030A0"/>
                </a:solidFill>
              </a:rPr>
              <a:t>– </a:t>
            </a:r>
            <a:r>
              <a:rPr lang="en-US" dirty="0" smtClean="0">
                <a:solidFill>
                  <a:srgbClr val="7030A0"/>
                </a:solidFill>
              </a:rPr>
              <a:t>Luminosity is how much light a star is actually giving off, and brightness is how much light the star appears to be given off.  Distance effect brightness.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Spectroscopy </a:t>
            </a:r>
            <a:r>
              <a:rPr lang="en-US" dirty="0" smtClean="0">
                <a:solidFill>
                  <a:srgbClr val="7030A0"/>
                </a:solidFill>
              </a:rPr>
              <a:t>– a measurement of the electromagnetic radiation (light) produced by a star or other object (called its spectrum)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Universe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sz="3600" b="1" dirty="0">
                <a:solidFill>
                  <a:srgbClr val="00B050"/>
                </a:solidFill>
              </a:rPr>
              <a:t>Big Bang theory </a:t>
            </a:r>
            <a:r>
              <a:rPr lang="en-US" sz="3600" b="1" dirty="0">
                <a:solidFill>
                  <a:srgbClr val="7030A0"/>
                </a:solidFill>
              </a:rPr>
              <a:t>– </a:t>
            </a:r>
            <a:r>
              <a:rPr lang="en-US" sz="3600" dirty="0">
                <a:solidFill>
                  <a:srgbClr val="7030A0"/>
                </a:solidFill>
              </a:rPr>
              <a:t>says the universe began as a huge explosion</a:t>
            </a:r>
          </a:p>
          <a:p>
            <a:pPr lvl="0">
              <a:buNone/>
            </a:pPr>
            <a:r>
              <a:rPr lang="en-US" sz="3600" b="1" dirty="0">
                <a:solidFill>
                  <a:srgbClr val="00B050"/>
                </a:solidFill>
              </a:rPr>
              <a:t>Age </a:t>
            </a:r>
            <a:r>
              <a:rPr lang="en-US" sz="3600" dirty="0">
                <a:solidFill>
                  <a:srgbClr val="7030A0"/>
                </a:solidFill>
              </a:rPr>
              <a:t> - between 10 &amp; 20 billion years old</a:t>
            </a:r>
          </a:p>
          <a:p>
            <a:pPr lvl="0">
              <a:buNone/>
            </a:pPr>
            <a:r>
              <a:rPr lang="en-US" sz="3600" b="1" dirty="0">
                <a:solidFill>
                  <a:srgbClr val="00B050"/>
                </a:solidFill>
              </a:rPr>
              <a:t>Evidence supporting the Big Bang Theory </a:t>
            </a:r>
            <a:r>
              <a:rPr lang="en-US" sz="3600" b="1" dirty="0">
                <a:solidFill>
                  <a:srgbClr val="7030A0"/>
                </a:solidFill>
              </a:rPr>
              <a:t>– </a:t>
            </a:r>
            <a:r>
              <a:rPr lang="en-US" sz="3600" dirty="0">
                <a:solidFill>
                  <a:srgbClr val="7030A0"/>
                </a:solidFill>
              </a:rPr>
              <a:t>an expanding universe, the presence of cosmic background radiation, and </a:t>
            </a:r>
            <a:r>
              <a:rPr lang="en-US" sz="3600">
                <a:solidFill>
                  <a:srgbClr val="7030A0"/>
                </a:solidFill>
              </a:rPr>
              <a:t>the </a:t>
            </a:r>
            <a:r>
              <a:rPr lang="en-US" sz="3600" smtClean="0">
                <a:solidFill>
                  <a:srgbClr val="7030A0"/>
                </a:solidFill>
              </a:rPr>
              <a:t>ratio </a:t>
            </a:r>
            <a:r>
              <a:rPr lang="en-US" sz="3600" dirty="0">
                <a:solidFill>
                  <a:srgbClr val="7030A0"/>
                </a:solidFill>
              </a:rPr>
              <a:t>of hydrogen to helium present in the universe</a:t>
            </a:r>
          </a:p>
          <a:p>
            <a:pPr lvl="0">
              <a:buNone/>
            </a:pPr>
            <a:r>
              <a:rPr lang="en-US" sz="3600" b="1" dirty="0">
                <a:solidFill>
                  <a:srgbClr val="00B050"/>
                </a:solidFill>
              </a:rPr>
              <a:t>Red/blue shift </a:t>
            </a:r>
            <a:r>
              <a:rPr lang="en-US" sz="3600" b="1" dirty="0">
                <a:solidFill>
                  <a:srgbClr val="7030A0"/>
                </a:solidFill>
              </a:rPr>
              <a:t>– </a:t>
            </a:r>
            <a:r>
              <a:rPr lang="en-US" sz="3600" dirty="0" err="1">
                <a:solidFill>
                  <a:srgbClr val="7030A0"/>
                </a:solidFill>
              </a:rPr>
              <a:t>redshift</a:t>
            </a:r>
            <a:r>
              <a:rPr lang="en-US" sz="3600" dirty="0">
                <a:solidFill>
                  <a:srgbClr val="7030A0"/>
                </a:solidFill>
              </a:rPr>
              <a:t> is caused by the motion that increases the distance between the source and the observer.  The faster the source of light is moving away the greater the </a:t>
            </a:r>
            <a:r>
              <a:rPr lang="en-US" sz="3600" dirty="0" err="1">
                <a:solidFill>
                  <a:srgbClr val="7030A0"/>
                </a:solidFill>
              </a:rPr>
              <a:t>redshift</a:t>
            </a:r>
            <a:r>
              <a:rPr lang="en-US" sz="3600" dirty="0">
                <a:solidFill>
                  <a:srgbClr val="7030A0"/>
                </a:solidFill>
              </a:rPr>
              <a:t>.  The opposite is a blue s</a:t>
            </a:r>
            <a:r>
              <a:rPr lang="en-US" dirty="0">
                <a:solidFill>
                  <a:srgbClr val="7030A0"/>
                </a:solidFill>
              </a:rPr>
              <a:t>hift.  When the object is moving toward the observer.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646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Planets Inner vs. outer </vt:lpstr>
      <vt:lpstr>Earth - Rotation vs. Revolution </vt:lpstr>
      <vt:lpstr>Eclipses</vt:lpstr>
      <vt:lpstr>Moon &amp; Moon Phases</vt:lpstr>
      <vt:lpstr>The Sun</vt:lpstr>
      <vt:lpstr>Solar Activity</vt:lpstr>
      <vt:lpstr>Life Cycle of Stars</vt:lpstr>
      <vt:lpstr>Stars</vt:lpstr>
      <vt:lpstr>Universe</vt:lpstr>
      <vt:lpstr>Galaxies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Planets Inner vs. outer</dc:title>
  <dc:creator>bmoore</dc:creator>
  <cp:lastModifiedBy>dennis kensicki</cp:lastModifiedBy>
  <cp:revision>16</cp:revision>
  <dcterms:created xsi:type="dcterms:W3CDTF">2012-11-15T18:56:37Z</dcterms:created>
  <dcterms:modified xsi:type="dcterms:W3CDTF">2013-11-14T14:06:09Z</dcterms:modified>
</cp:coreProperties>
</file>