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03" r:id="rId3"/>
    <p:sldId id="301" r:id="rId4"/>
    <p:sldId id="263" r:id="rId5"/>
    <p:sldId id="302" r:id="rId6"/>
    <p:sldId id="258" r:id="rId7"/>
    <p:sldId id="271" r:id="rId8"/>
    <p:sldId id="295" r:id="rId9"/>
    <p:sldId id="272" r:id="rId10"/>
    <p:sldId id="277" r:id="rId11"/>
    <p:sldId id="284" r:id="rId12"/>
    <p:sldId id="279" r:id="rId13"/>
    <p:sldId id="282" r:id="rId14"/>
    <p:sldId id="274" r:id="rId15"/>
    <p:sldId id="283" r:id="rId16"/>
    <p:sldId id="280" r:id="rId17"/>
    <p:sldId id="281" r:id="rId18"/>
    <p:sldId id="285" r:id="rId19"/>
    <p:sldId id="260" r:id="rId20"/>
    <p:sldId id="287" r:id="rId21"/>
    <p:sldId id="288" r:id="rId22"/>
    <p:sldId id="293" r:id="rId23"/>
    <p:sldId id="289" r:id="rId24"/>
    <p:sldId id="290" r:id="rId25"/>
    <p:sldId id="291" r:id="rId26"/>
    <p:sldId id="292" r:id="rId27"/>
    <p:sldId id="276" r:id="rId28"/>
    <p:sldId id="30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33" d="100"/>
        <a:sy n="33" d="100"/>
      </p:scale>
      <p:origin x="0" y="3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7E4181-37C7-4A92-82BE-22A84DD1E7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8520F5-A327-4DCF-933A-102C91B776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00A21F-202C-41A7-81D7-F3442AB618C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91EB10-C1BC-4223-AFE1-530DCC4B6B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44C63F1-378F-4DE9-924F-A29AFF9917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A83EA-89E6-411B-9B5E-E209FD4C95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8B1BE5-CB9A-4115-8CC7-025056EBB0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F35167-7A49-4FE7-A574-F8B662D067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80AA5B9-AFF3-49C2-A1AB-794C4EF251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08F249-7ECF-4900-BE76-5B092B52C3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209BE5-0E6F-4286-A493-BC385DDE0AB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CBDE4A-CA90-4542-AEC2-EB59EC1DF2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4E8B9B-A06E-4B30-AD2F-DDF8554ED0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045003-6B57-4B66-BF94-E9E6DC242D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tc.montana.edu/ceres/html/birthdayphas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HkvlrWpsnu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tc.montana.edu/ceres/html/birthdayphases.html"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tc.montana.edu/ceres/html/birthdayphase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tc.montana.edu/ceres/html/birthdayphases.html"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tc.montana.edu/ceres/html/birthdayphase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tc.montana.edu/ceres/html/birthdayphases.html"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tc.montana.edu/ceres/html/birthdayphase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tc.montana.edu/ceres/html/birthdayphases.html"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opencourse.info/astronomy/introduction/04.motion_moon/moon_phases.gif"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www.neok12.com/php/watch.php?v=zX5c60455063656c6c595c41&amp;t=Mo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ng.com/images/search?q=images+of+the+moon&amp;id=CE81A969055359C805CF251A0762EA9EC7D54569&amp;FORM=IQFRB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asm.si.edu/apollo30th/moontheater/phasepage2.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btc.montana.edu/ceres/html/birthdayphases.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btc.montana.edu/ceres/html/birthdayphases.htm"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iehs.nih.gov/kids/lunar/why_phases.gi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457200" y="2438400"/>
            <a:ext cx="7772400" cy="1470025"/>
          </a:xfrm>
        </p:spPr>
        <p:txBody>
          <a:bodyPr/>
          <a:lstStyle/>
          <a:p>
            <a:pPr eaLnBrk="1" hangingPunct="1"/>
            <a:r>
              <a:rPr lang="en-US" sz="7200" smtClean="0">
                <a:latin typeface="Tubular" pitchFamily="2" charset="0"/>
              </a:rPr>
              <a:t>Moon </a:t>
            </a:r>
            <a:br>
              <a:rPr lang="en-US" sz="7200" smtClean="0">
                <a:latin typeface="Tubular" pitchFamily="2" charset="0"/>
              </a:rPr>
            </a:br>
            <a:r>
              <a:rPr lang="en-US" sz="7200" smtClean="0">
                <a:latin typeface="Tubular" pitchFamily="2" charset="0"/>
              </a:rPr>
              <a:t>Phases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800" b="1" smtClean="0">
                <a:solidFill>
                  <a:schemeClr val="bg1"/>
                </a:solidFill>
              </a:rPr>
              <a:t>New Moon</a:t>
            </a:r>
          </a:p>
        </p:txBody>
      </p:sp>
      <p:sp>
        <p:nvSpPr>
          <p:cNvPr id="11267" name="Rectangle 3"/>
          <p:cNvSpPr>
            <a:spLocks noGrp="1" noChangeArrowheads="1"/>
          </p:cNvSpPr>
          <p:nvPr>
            <p:ph type="body" idx="1"/>
          </p:nvPr>
        </p:nvSpPr>
        <p:spPr/>
        <p:txBody>
          <a:bodyPr/>
          <a:lstStyle/>
          <a:p>
            <a:pPr algn="ctr" eaLnBrk="1" hangingPunct="1">
              <a:buFontTx/>
              <a:buNone/>
            </a:pPr>
            <a:r>
              <a:rPr lang="en-US" smtClean="0">
                <a:solidFill>
                  <a:schemeClr val="bg1"/>
                </a:solidFill>
              </a:rPr>
              <a:t>The lighted side of the Moon faces away from the Earth.  This means that the Sun, Earth, and Moon are almost in a straight line, with the Moon in between the Sun and the Earth.  The Moon that we see looks very dark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z="4800" b="1" smtClean="0">
                <a:solidFill>
                  <a:schemeClr val="bg1"/>
                </a:solidFill>
              </a:rPr>
              <a:t>New Moon</a:t>
            </a:r>
          </a:p>
        </p:txBody>
      </p:sp>
      <p:pic>
        <p:nvPicPr>
          <p:cNvPr id="12291" name="Picture 6" descr="newmoon"/>
          <p:cNvPicPr>
            <a:picLocks noChangeAspect="1" noChangeArrowheads="1"/>
          </p:cNvPicPr>
          <p:nvPr>
            <p:ph idx="1"/>
          </p:nvPr>
        </p:nvPicPr>
        <p:blipFill>
          <a:blip r:embed="rId2" cstate="print"/>
          <a:srcRect l="30876" t="17593" r="32097" b="50923"/>
          <a:stretch>
            <a:fillRect/>
          </a:stretch>
        </p:blipFill>
        <p:spPr>
          <a:xfrm>
            <a:off x="2667000" y="1828800"/>
            <a:ext cx="4030663" cy="45720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b="1" smtClean="0">
                <a:solidFill>
                  <a:schemeClr val="bg1"/>
                </a:solidFill>
              </a:rPr>
              <a:t>First Quarter (Waxing Quarter) Moon</a:t>
            </a:r>
          </a:p>
        </p:txBody>
      </p:sp>
      <p:sp>
        <p:nvSpPr>
          <p:cNvPr id="13315" name="Rectangle 3"/>
          <p:cNvSpPr>
            <a:spLocks noGrp="1" noChangeArrowheads="1"/>
          </p:cNvSpPr>
          <p:nvPr>
            <p:ph type="body" idx="1"/>
          </p:nvPr>
        </p:nvSpPr>
        <p:spPr/>
        <p:txBody>
          <a:bodyPr/>
          <a:lstStyle/>
          <a:p>
            <a:pPr algn="ctr" eaLnBrk="1" hangingPunct="1">
              <a:buFontTx/>
              <a:buNone/>
            </a:pPr>
            <a:r>
              <a:rPr lang="en-US" smtClean="0">
                <a:solidFill>
                  <a:schemeClr val="bg1"/>
                </a:solidFill>
              </a:rPr>
              <a:t>The right half of the Moon appears lighted and the left side of the Moon appears dark.  During the time between the New Moon and the First Quarter Moon, the part of the Moon that appears lighted gets larger and larger every day, and will continue to grow until the Full Moon.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0"/>
            <a:ext cx="8229600" cy="1143000"/>
          </a:xfrm>
        </p:spPr>
        <p:txBody>
          <a:bodyPr/>
          <a:lstStyle/>
          <a:p>
            <a:pPr eaLnBrk="1" hangingPunct="1"/>
            <a:r>
              <a:rPr lang="en-US" sz="4800" b="1" smtClean="0">
                <a:solidFill>
                  <a:schemeClr val="bg1"/>
                </a:solidFill>
              </a:rPr>
              <a:t>First Quarter Moon</a:t>
            </a:r>
          </a:p>
        </p:txBody>
      </p:sp>
      <p:pic>
        <p:nvPicPr>
          <p:cNvPr id="14339" name="Picture 5" descr="FirstQtr"/>
          <p:cNvPicPr>
            <a:picLocks noChangeAspect="1" noChangeArrowheads="1"/>
          </p:cNvPicPr>
          <p:nvPr>
            <p:ph idx="1"/>
          </p:nvPr>
        </p:nvPicPr>
        <p:blipFill>
          <a:blip r:embed="rId2" cstate="print"/>
          <a:srcRect/>
          <a:stretch>
            <a:fillRect/>
          </a:stretch>
        </p:blipFill>
        <p:spPr>
          <a:xfrm>
            <a:off x="2759075" y="1143000"/>
            <a:ext cx="3606800" cy="5410200"/>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800" b="1" smtClean="0">
                <a:solidFill>
                  <a:schemeClr val="bg1"/>
                </a:solidFill>
              </a:rPr>
              <a:t>Last Quarter (Waning Quarter) Moon</a:t>
            </a:r>
          </a:p>
        </p:txBody>
      </p:sp>
      <p:sp>
        <p:nvSpPr>
          <p:cNvPr id="15363" name="Rectangle 3"/>
          <p:cNvSpPr>
            <a:spLocks noGrp="1" noChangeArrowheads="1"/>
          </p:cNvSpPr>
          <p:nvPr>
            <p:ph type="body" idx="1"/>
          </p:nvPr>
        </p:nvSpPr>
        <p:spPr/>
        <p:txBody>
          <a:bodyPr/>
          <a:lstStyle/>
          <a:p>
            <a:pPr algn="ctr" eaLnBrk="1" hangingPunct="1">
              <a:buFontTx/>
              <a:buNone/>
            </a:pPr>
            <a:r>
              <a:rPr lang="en-US" smtClean="0">
                <a:solidFill>
                  <a:schemeClr val="bg1"/>
                </a:solidFill>
              </a:rPr>
              <a:t>Sometimes called Third Quarter.  The left half of the Moon appears lighted, and the right side of the Moon appears dark.  During the time between the Full Moon and the Last Quarter Moon, the part of the Moon that appears lighted gets smaller and smaller every day. It will continue to shrink until the New Moon, when the cycle starts all over again.</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sz="4800" b="1" smtClean="0">
                <a:solidFill>
                  <a:schemeClr val="bg1"/>
                </a:solidFill>
              </a:rPr>
              <a:t>Third Quarter Moon</a:t>
            </a:r>
          </a:p>
        </p:txBody>
      </p:sp>
      <p:pic>
        <p:nvPicPr>
          <p:cNvPr id="16387" name="Picture 8" descr="2001-06-13-quarter-moon"/>
          <p:cNvPicPr>
            <a:picLocks noChangeAspect="1" noChangeArrowheads="1"/>
          </p:cNvPicPr>
          <p:nvPr>
            <p:ph idx="1"/>
          </p:nvPr>
        </p:nvPicPr>
        <p:blipFill>
          <a:blip r:embed="rId2" cstate="print"/>
          <a:srcRect/>
          <a:stretch>
            <a:fillRect/>
          </a:stretch>
        </p:blipFill>
        <p:spPr>
          <a:xfrm>
            <a:off x="2057400" y="1600200"/>
            <a:ext cx="4622800" cy="464820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800" b="1" smtClean="0">
                <a:solidFill>
                  <a:schemeClr val="bg1"/>
                </a:solidFill>
              </a:rPr>
              <a:t>Full Moon</a:t>
            </a:r>
          </a:p>
        </p:txBody>
      </p:sp>
      <p:sp>
        <p:nvSpPr>
          <p:cNvPr id="17411" name="Rectangle 3"/>
          <p:cNvSpPr>
            <a:spLocks noGrp="1" noChangeArrowheads="1"/>
          </p:cNvSpPr>
          <p:nvPr>
            <p:ph type="body" idx="1"/>
          </p:nvPr>
        </p:nvSpPr>
        <p:spPr/>
        <p:txBody>
          <a:bodyPr/>
          <a:lstStyle/>
          <a:p>
            <a:pPr algn="ctr" eaLnBrk="1" hangingPunct="1">
              <a:buFontTx/>
              <a:buNone/>
            </a:pPr>
            <a:r>
              <a:rPr lang="en-US" smtClean="0">
                <a:solidFill>
                  <a:schemeClr val="bg1"/>
                </a:solidFill>
              </a:rPr>
              <a:t>The lighted side of the Moon faces the Earth.  This means that the Earth, Sun, and Moon are nearly in a straight line, with the Earth in the middle.  The Moon that we see is very bright from the sunlight reflecting off 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en-US" sz="4800" b="1" smtClean="0">
                <a:solidFill>
                  <a:schemeClr val="bg1"/>
                </a:solidFill>
              </a:rPr>
              <a:t>Full Moon</a:t>
            </a:r>
          </a:p>
        </p:txBody>
      </p:sp>
      <p:pic>
        <p:nvPicPr>
          <p:cNvPr id="18435" name="Picture 6" descr="pm3-full-moon"/>
          <p:cNvPicPr>
            <a:picLocks noChangeAspect="1" noChangeArrowheads="1"/>
          </p:cNvPicPr>
          <p:nvPr>
            <p:ph idx="1"/>
          </p:nvPr>
        </p:nvPicPr>
        <p:blipFill>
          <a:blip r:embed="rId2" cstate="print"/>
          <a:srcRect/>
          <a:stretch>
            <a:fillRect/>
          </a:stretch>
        </p:blipFill>
        <p:spPr>
          <a:xfrm>
            <a:off x="2305050" y="1600200"/>
            <a:ext cx="4533900" cy="4525963"/>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533400" y="1219200"/>
            <a:ext cx="8229600" cy="1143000"/>
          </a:xfrm>
        </p:spPr>
        <p:txBody>
          <a:bodyPr/>
          <a:lstStyle/>
          <a:p>
            <a:pPr eaLnBrk="1" hangingPunct="1"/>
            <a:r>
              <a:rPr lang="en-US" b="1" smtClean="0">
                <a:solidFill>
                  <a:schemeClr val="bg1"/>
                </a:solidFill>
              </a:rPr>
              <a:t>There are also four other phases of the moon seen in between the four major phases.</a:t>
            </a:r>
          </a:p>
        </p:txBody>
      </p:sp>
      <p:pic>
        <p:nvPicPr>
          <p:cNvPr id="19459" name="Picture 5" descr="j0083175[1]"/>
          <p:cNvPicPr>
            <a:picLocks noChangeAspect="1" noChangeArrowheads="1"/>
          </p:cNvPicPr>
          <p:nvPr>
            <p:ph idx="1"/>
          </p:nvPr>
        </p:nvPicPr>
        <p:blipFill>
          <a:blip r:embed="rId2" cstate="print"/>
          <a:srcRect/>
          <a:stretch>
            <a:fillRect/>
          </a:stretch>
        </p:blipFill>
        <p:spPr>
          <a:xfrm>
            <a:off x="2971800" y="3200400"/>
            <a:ext cx="3124200" cy="3063875"/>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800" b="1" smtClean="0">
                <a:solidFill>
                  <a:schemeClr val="bg1"/>
                </a:solidFill>
              </a:rPr>
              <a:t>Waxing Crescent Moon</a:t>
            </a:r>
          </a:p>
        </p:txBody>
      </p:sp>
      <p:sp>
        <p:nvSpPr>
          <p:cNvPr id="20483" name="Rectangle 3"/>
          <p:cNvSpPr>
            <a:spLocks noGrp="1" noChangeArrowheads="1"/>
          </p:cNvSpPr>
          <p:nvPr>
            <p:ph type="body" idx="1"/>
          </p:nvPr>
        </p:nvSpPr>
        <p:spPr/>
        <p:txBody>
          <a:bodyPr/>
          <a:lstStyle/>
          <a:p>
            <a:pPr algn="ctr" eaLnBrk="1" hangingPunct="1">
              <a:buFontTx/>
              <a:buNone/>
            </a:pPr>
            <a:r>
              <a:rPr lang="en-US" smtClean="0">
                <a:solidFill>
                  <a:schemeClr val="bg1"/>
                </a:solidFill>
              </a:rPr>
              <a:t>This Moon can be seen after the New Moon, but before the First Quarter Moon.  The crescent will grow larger and larger every day, until the Moon looks like the First Quarter Moon. </a:t>
            </a:r>
          </a:p>
          <a:p>
            <a:pPr algn="ctr" eaLnBrk="1" hangingPunct="1">
              <a:buFontTx/>
              <a:buNone/>
            </a:pPr>
            <a:endParaRPr lang="en-US" smtClean="0">
              <a:solidFill>
                <a:schemeClr val="bg1"/>
              </a:solidFill>
            </a:endParaRPr>
          </a:p>
          <a:p>
            <a:pPr algn="ctr" eaLnBrk="1" hangingPunct="1">
              <a:buFontTx/>
              <a:buNone/>
            </a:pPr>
            <a:r>
              <a:rPr lang="en-US" b="1" smtClean="0">
                <a:solidFill>
                  <a:srgbClr val="FF0000"/>
                </a:solidFill>
              </a:rPr>
              <a:t>("Waxing" means increasing, or growing larger.) </a:t>
            </a:r>
          </a:p>
        </p:txBody>
      </p:sp>
      <p:sp>
        <p:nvSpPr>
          <p:cNvPr id="20484" name="Text Box 4"/>
          <p:cNvSpPr txBox="1">
            <a:spLocks noChangeArrowheads="1"/>
          </p:cNvSpPr>
          <p:nvPr/>
        </p:nvSpPr>
        <p:spPr bwMode="auto">
          <a:xfrm>
            <a:off x="457200" y="6172200"/>
            <a:ext cx="7315200" cy="366713"/>
          </a:xfrm>
          <a:prstGeom prst="rect">
            <a:avLst/>
          </a:prstGeom>
          <a:noFill/>
          <a:ln w="9525">
            <a:noFill/>
            <a:miter lim="800000"/>
            <a:headEnd/>
            <a:tailEnd/>
          </a:ln>
        </p:spPr>
        <p:txBody>
          <a:bodyPr>
            <a:spAutoFit/>
          </a:bodyPr>
          <a:lstStyle/>
          <a:p>
            <a:pPr>
              <a:spcBef>
                <a:spcPct val="50000"/>
              </a:spcBef>
            </a:pPr>
            <a:endParaRPr lang="en-US"/>
          </a:p>
        </p:txBody>
      </p:sp>
      <p:sp>
        <p:nvSpPr>
          <p:cNvPr id="20485" name="Text Box 5"/>
          <p:cNvSpPr txBox="1">
            <a:spLocks noChangeArrowheads="1"/>
          </p:cNvSpPr>
          <p:nvPr/>
        </p:nvSpPr>
        <p:spPr bwMode="auto">
          <a:xfrm>
            <a:off x="304800" y="6172200"/>
            <a:ext cx="7010400" cy="274638"/>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http://btc.montana.edu/ceres/html/birthdayphases.html</a:t>
            </a:r>
            <a:r>
              <a:rPr lang="en-US" sz="12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 Moon Phase Song</a:t>
            </a:r>
          </a:p>
        </p:txBody>
      </p:sp>
      <p:sp>
        <p:nvSpPr>
          <p:cNvPr id="3075" name="Content Placeholder 2"/>
          <p:cNvSpPr>
            <a:spLocks noGrp="1"/>
          </p:cNvSpPr>
          <p:nvPr>
            <p:ph idx="1"/>
          </p:nvPr>
        </p:nvSpPr>
        <p:spPr/>
        <p:txBody>
          <a:bodyPr/>
          <a:lstStyle/>
          <a:p>
            <a:pPr>
              <a:buFontTx/>
              <a:buNone/>
            </a:pPr>
            <a:r>
              <a:rPr lang="en-US" smtClean="0">
                <a:hlinkClick r:id="rId2"/>
              </a:rPr>
              <a:t>http://www.youtube.com/watch?v=HkvlrWpsnuQ</a:t>
            </a:r>
            <a:endParaRPr lang="en-US" smtClean="0"/>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sz="4800" b="1" smtClean="0">
                <a:solidFill>
                  <a:schemeClr val="bg1"/>
                </a:solidFill>
              </a:rPr>
              <a:t>Waxing Crescent Moon</a:t>
            </a:r>
          </a:p>
        </p:txBody>
      </p:sp>
      <p:pic>
        <p:nvPicPr>
          <p:cNvPr id="21507" name="Picture 6" descr="waxingc"/>
          <p:cNvPicPr>
            <a:picLocks noChangeAspect="1" noChangeArrowheads="1"/>
          </p:cNvPicPr>
          <p:nvPr>
            <p:ph idx="1"/>
          </p:nvPr>
        </p:nvPicPr>
        <p:blipFill>
          <a:blip r:embed="rId2" cstate="print"/>
          <a:srcRect/>
          <a:stretch>
            <a:fillRect/>
          </a:stretch>
        </p:blipFill>
        <p:spPr>
          <a:xfrm>
            <a:off x="2667000" y="1676400"/>
            <a:ext cx="3829050" cy="3829050"/>
          </a:xfrm>
          <a:noFill/>
        </p:spPr>
      </p:pic>
      <p:sp>
        <p:nvSpPr>
          <p:cNvPr id="21508" name="Text Box 7"/>
          <p:cNvSpPr txBox="1">
            <a:spLocks noChangeArrowheads="1"/>
          </p:cNvSpPr>
          <p:nvPr/>
        </p:nvSpPr>
        <p:spPr bwMode="auto">
          <a:xfrm>
            <a:off x="304800" y="6172200"/>
            <a:ext cx="7848600" cy="366713"/>
          </a:xfrm>
          <a:prstGeom prst="rect">
            <a:avLst/>
          </a:prstGeom>
          <a:noFill/>
          <a:ln w="9525">
            <a:noFill/>
            <a:miter lim="800000"/>
            <a:headEnd/>
            <a:tailEnd/>
          </a:ln>
        </p:spPr>
        <p:txBody>
          <a:bodyPr>
            <a:spAutoFit/>
          </a:bodyPr>
          <a:lstStyle/>
          <a:p>
            <a:pPr>
              <a:spcBef>
                <a:spcPct val="50000"/>
              </a:spcBef>
            </a:pPr>
            <a:endParaRPr lang="en-US"/>
          </a:p>
        </p:txBody>
      </p:sp>
      <p:sp>
        <p:nvSpPr>
          <p:cNvPr id="21509" name="Text Box 8"/>
          <p:cNvSpPr txBox="1">
            <a:spLocks noChangeArrowheads="1"/>
          </p:cNvSpPr>
          <p:nvPr/>
        </p:nvSpPr>
        <p:spPr bwMode="auto">
          <a:xfrm>
            <a:off x="0" y="6248400"/>
            <a:ext cx="7239000" cy="274638"/>
          </a:xfrm>
          <a:prstGeom prst="rect">
            <a:avLst/>
          </a:prstGeom>
          <a:noFill/>
          <a:ln w="9525">
            <a:noFill/>
            <a:miter lim="800000"/>
            <a:headEnd/>
            <a:tailEnd/>
          </a:ln>
        </p:spPr>
        <p:txBody>
          <a:bodyPr>
            <a:spAutoFit/>
          </a:bodyPr>
          <a:lstStyle/>
          <a:p>
            <a:pPr>
              <a:spcBef>
                <a:spcPct val="50000"/>
              </a:spcBef>
            </a:pPr>
            <a:r>
              <a:rPr lang="en-US" sz="1200">
                <a:hlinkClick r:id="rId3"/>
              </a:rPr>
              <a:t>http://btc.montana.edu/ceres/html/birthdayphases.html</a:t>
            </a:r>
            <a:r>
              <a:rPr lang="en-US" sz="1200"/>
              <a:t> </a:t>
            </a:r>
          </a:p>
        </p:txBody>
      </p:sp>
      <p:sp>
        <p:nvSpPr>
          <p:cNvPr id="6" name="Left Arrow 5"/>
          <p:cNvSpPr/>
          <p:nvPr/>
        </p:nvSpPr>
        <p:spPr>
          <a:xfrm>
            <a:off x="5410200" y="3505200"/>
            <a:ext cx="6096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800" b="1" smtClean="0">
                <a:solidFill>
                  <a:schemeClr val="bg1"/>
                </a:solidFill>
              </a:rPr>
              <a:t>Waxing Gibbous Moon</a:t>
            </a:r>
          </a:p>
        </p:txBody>
      </p:sp>
      <p:sp>
        <p:nvSpPr>
          <p:cNvPr id="22531" name="Rectangle 3"/>
          <p:cNvSpPr>
            <a:spLocks noGrp="1" noChangeArrowheads="1"/>
          </p:cNvSpPr>
          <p:nvPr>
            <p:ph type="body" idx="1"/>
          </p:nvPr>
        </p:nvSpPr>
        <p:spPr/>
        <p:txBody>
          <a:bodyPr/>
          <a:lstStyle/>
          <a:p>
            <a:pPr algn="ctr" eaLnBrk="1" hangingPunct="1">
              <a:buFontTx/>
              <a:buNone/>
            </a:pPr>
            <a:r>
              <a:rPr lang="en-US" smtClean="0">
                <a:solidFill>
                  <a:schemeClr val="bg1"/>
                </a:solidFill>
              </a:rPr>
              <a:t>This Moon can be seen after the First Quarter Moon, but before the Full Moon.  The amount of the Moon that we can see will grow larger and larger every day.  ("Waxing" means increasing, or growing larger.) </a:t>
            </a:r>
          </a:p>
        </p:txBody>
      </p:sp>
      <p:sp>
        <p:nvSpPr>
          <p:cNvPr id="22532" name="Text Box 4"/>
          <p:cNvSpPr txBox="1">
            <a:spLocks noChangeArrowheads="1"/>
          </p:cNvSpPr>
          <p:nvPr/>
        </p:nvSpPr>
        <p:spPr bwMode="auto">
          <a:xfrm>
            <a:off x="304800" y="6019800"/>
            <a:ext cx="7239000" cy="366713"/>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http://btc.montana.edu/ceres/html/birthdayphases.html</a:t>
            </a:r>
            <a:r>
              <a:rPr lang="en-US"/>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sz="4800" b="1" smtClean="0">
                <a:solidFill>
                  <a:schemeClr val="bg1"/>
                </a:solidFill>
              </a:rPr>
              <a:t>Waxing Gibbous Moon</a:t>
            </a:r>
          </a:p>
        </p:txBody>
      </p:sp>
      <p:pic>
        <p:nvPicPr>
          <p:cNvPr id="23555" name="Picture 6" descr="waxingg"/>
          <p:cNvPicPr>
            <a:picLocks noChangeAspect="1" noChangeArrowheads="1"/>
          </p:cNvPicPr>
          <p:nvPr>
            <p:ph idx="1"/>
          </p:nvPr>
        </p:nvPicPr>
        <p:blipFill>
          <a:blip r:embed="rId2" cstate="print"/>
          <a:srcRect/>
          <a:stretch>
            <a:fillRect/>
          </a:stretch>
        </p:blipFill>
        <p:spPr>
          <a:xfrm>
            <a:off x="2971800" y="1981200"/>
            <a:ext cx="3048000" cy="3048000"/>
          </a:xfrm>
          <a:noFill/>
        </p:spPr>
      </p:pic>
      <p:sp>
        <p:nvSpPr>
          <p:cNvPr id="23556" name="Text Box 7"/>
          <p:cNvSpPr txBox="1">
            <a:spLocks noChangeArrowheads="1"/>
          </p:cNvSpPr>
          <p:nvPr/>
        </p:nvSpPr>
        <p:spPr bwMode="auto">
          <a:xfrm>
            <a:off x="228600" y="6324600"/>
            <a:ext cx="8229600" cy="274638"/>
          </a:xfrm>
          <a:prstGeom prst="rect">
            <a:avLst/>
          </a:prstGeom>
          <a:noFill/>
          <a:ln w="9525">
            <a:noFill/>
            <a:miter lim="800000"/>
            <a:headEnd/>
            <a:tailEnd/>
          </a:ln>
        </p:spPr>
        <p:txBody>
          <a:bodyPr>
            <a:spAutoFit/>
          </a:bodyPr>
          <a:lstStyle/>
          <a:p>
            <a:pPr>
              <a:spcBef>
                <a:spcPct val="50000"/>
              </a:spcBef>
            </a:pPr>
            <a:r>
              <a:rPr lang="en-US" sz="1200">
                <a:hlinkClick r:id="rId3"/>
              </a:rPr>
              <a:t>http://btc.montana.edu/ceres/html/birthdayphases.html</a:t>
            </a:r>
            <a:r>
              <a:rPr lang="en-US" sz="1200"/>
              <a:t> </a:t>
            </a:r>
          </a:p>
        </p:txBody>
      </p:sp>
      <p:sp>
        <p:nvSpPr>
          <p:cNvPr id="5" name="Left Arrow 4"/>
          <p:cNvSpPr/>
          <p:nvPr/>
        </p:nvSpPr>
        <p:spPr>
          <a:xfrm>
            <a:off x="3886200" y="3352800"/>
            <a:ext cx="1752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800" b="1" smtClean="0">
                <a:solidFill>
                  <a:schemeClr val="bg1"/>
                </a:solidFill>
              </a:rPr>
              <a:t>Waning Gibbous Moon</a:t>
            </a:r>
          </a:p>
        </p:txBody>
      </p:sp>
      <p:sp>
        <p:nvSpPr>
          <p:cNvPr id="24579" name="Rectangle 3"/>
          <p:cNvSpPr>
            <a:spLocks noGrp="1" noChangeArrowheads="1"/>
          </p:cNvSpPr>
          <p:nvPr>
            <p:ph type="body" idx="1"/>
          </p:nvPr>
        </p:nvSpPr>
        <p:spPr/>
        <p:txBody>
          <a:bodyPr/>
          <a:lstStyle/>
          <a:p>
            <a:pPr algn="ctr" eaLnBrk="1" hangingPunct="1">
              <a:buFontTx/>
              <a:buNone/>
            </a:pPr>
            <a:r>
              <a:rPr lang="en-US" smtClean="0">
                <a:solidFill>
                  <a:schemeClr val="bg1"/>
                </a:solidFill>
              </a:rPr>
              <a:t>This Moon can be seen after the Full Moon, but before the Last Quarter Moon.  The amount of the Moon that we can see will grow smaller and smaller every day. </a:t>
            </a:r>
            <a:r>
              <a:rPr lang="en-US" b="1" smtClean="0">
                <a:solidFill>
                  <a:srgbClr val="FF0000"/>
                </a:solidFill>
              </a:rPr>
              <a:t>("Waning" means decreasing, or growing smaller.) </a:t>
            </a:r>
          </a:p>
        </p:txBody>
      </p:sp>
      <p:sp>
        <p:nvSpPr>
          <p:cNvPr id="24580" name="Text Box 4"/>
          <p:cNvSpPr txBox="1">
            <a:spLocks noChangeArrowheads="1"/>
          </p:cNvSpPr>
          <p:nvPr/>
        </p:nvSpPr>
        <p:spPr bwMode="auto">
          <a:xfrm>
            <a:off x="228600" y="6019800"/>
            <a:ext cx="7772400" cy="274638"/>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http://btc.montana.edu/ceres/html/birthdayphases.html</a:t>
            </a:r>
            <a:r>
              <a:rPr lang="en-US" sz="12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sz="4800" b="1" smtClean="0">
                <a:solidFill>
                  <a:schemeClr val="bg1"/>
                </a:solidFill>
              </a:rPr>
              <a:t>Waning Gibbous Moon</a:t>
            </a:r>
          </a:p>
        </p:txBody>
      </p:sp>
      <p:pic>
        <p:nvPicPr>
          <p:cNvPr id="25603" name="Picture 6" descr="waningg"/>
          <p:cNvPicPr>
            <a:picLocks noChangeAspect="1" noChangeArrowheads="1"/>
          </p:cNvPicPr>
          <p:nvPr>
            <p:ph idx="1"/>
          </p:nvPr>
        </p:nvPicPr>
        <p:blipFill>
          <a:blip r:embed="rId2" cstate="print"/>
          <a:srcRect/>
          <a:stretch>
            <a:fillRect/>
          </a:stretch>
        </p:blipFill>
        <p:spPr>
          <a:xfrm>
            <a:off x="2971800" y="1828800"/>
            <a:ext cx="3505200" cy="3505200"/>
          </a:xfrm>
          <a:noFill/>
        </p:spPr>
      </p:pic>
      <p:sp>
        <p:nvSpPr>
          <p:cNvPr id="25604" name="Text Box 7"/>
          <p:cNvSpPr txBox="1">
            <a:spLocks noChangeArrowheads="1"/>
          </p:cNvSpPr>
          <p:nvPr/>
        </p:nvSpPr>
        <p:spPr bwMode="auto">
          <a:xfrm>
            <a:off x="381000" y="6172200"/>
            <a:ext cx="6705600" cy="366713"/>
          </a:xfrm>
          <a:prstGeom prst="rect">
            <a:avLst/>
          </a:prstGeom>
          <a:noFill/>
          <a:ln w="9525">
            <a:noFill/>
            <a:miter lim="800000"/>
            <a:headEnd/>
            <a:tailEnd/>
          </a:ln>
        </p:spPr>
        <p:txBody>
          <a:bodyPr>
            <a:spAutoFit/>
          </a:bodyPr>
          <a:lstStyle/>
          <a:p>
            <a:pPr>
              <a:spcBef>
                <a:spcPct val="50000"/>
              </a:spcBef>
            </a:pPr>
            <a:endParaRPr lang="en-US"/>
          </a:p>
        </p:txBody>
      </p:sp>
      <p:sp>
        <p:nvSpPr>
          <p:cNvPr id="25605" name="Text Box 8"/>
          <p:cNvSpPr txBox="1">
            <a:spLocks noChangeArrowheads="1"/>
          </p:cNvSpPr>
          <p:nvPr/>
        </p:nvSpPr>
        <p:spPr bwMode="auto">
          <a:xfrm>
            <a:off x="304800" y="6172200"/>
            <a:ext cx="6553200" cy="274638"/>
          </a:xfrm>
          <a:prstGeom prst="rect">
            <a:avLst/>
          </a:prstGeom>
          <a:noFill/>
          <a:ln w="9525">
            <a:noFill/>
            <a:miter lim="800000"/>
            <a:headEnd/>
            <a:tailEnd/>
          </a:ln>
        </p:spPr>
        <p:txBody>
          <a:bodyPr>
            <a:spAutoFit/>
          </a:bodyPr>
          <a:lstStyle/>
          <a:p>
            <a:pPr>
              <a:spcBef>
                <a:spcPct val="50000"/>
              </a:spcBef>
            </a:pPr>
            <a:r>
              <a:rPr lang="en-US" sz="1200">
                <a:hlinkClick r:id="rId3"/>
              </a:rPr>
              <a:t>http://btc.montana.edu/ceres/html/birthdayphases.html</a:t>
            </a:r>
            <a:r>
              <a:rPr lang="en-US" sz="1200"/>
              <a:t> </a:t>
            </a:r>
          </a:p>
        </p:txBody>
      </p:sp>
      <p:sp>
        <p:nvSpPr>
          <p:cNvPr id="6" name="Left Arrow 5"/>
          <p:cNvSpPr/>
          <p:nvPr/>
        </p:nvSpPr>
        <p:spPr>
          <a:xfrm>
            <a:off x="5638800" y="35052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800" b="1" smtClean="0">
                <a:solidFill>
                  <a:schemeClr val="bg1"/>
                </a:solidFill>
              </a:rPr>
              <a:t>Waning Crescent Moon</a:t>
            </a:r>
          </a:p>
        </p:txBody>
      </p:sp>
      <p:sp>
        <p:nvSpPr>
          <p:cNvPr id="23555" name="Rectangle 3"/>
          <p:cNvSpPr>
            <a:spLocks noGrp="1" noChangeArrowheads="1"/>
          </p:cNvSpPr>
          <p:nvPr>
            <p:ph type="body" idx="1"/>
          </p:nvPr>
        </p:nvSpPr>
        <p:spPr/>
        <p:txBody>
          <a:bodyPr/>
          <a:lstStyle/>
          <a:p>
            <a:pPr algn="ctr" eaLnBrk="1" hangingPunct="1">
              <a:buFontTx/>
              <a:buNone/>
              <a:defRPr/>
            </a:pPr>
            <a:r>
              <a:rPr lang="en-US" dirty="0" smtClean="0">
                <a:solidFill>
                  <a:schemeClr val="bg1"/>
                </a:solidFill>
              </a:rPr>
              <a:t>This Moon can be seen after the Last Quarter Moon and before the New Moon.  The crescent will grow smaller and smaller every day, until the Moon looks like the New Moon. </a:t>
            </a:r>
          </a:p>
          <a:p>
            <a:pPr algn="ctr" eaLnBrk="1" hangingPunct="1">
              <a:buFontTx/>
              <a:buNone/>
              <a:defRPr/>
            </a:pPr>
            <a:r>
              <a:rPr lang="en-US" dirty="0" smtClean="0">
                <a:solidFill>
                  <a:schemeClr val="accent3"/>
                </a:solidFill>
              </a:rPr>
              <a:t>("Waning" means decreasing, or growing smaller.) </a:t>
            </a:r>
          </a:p>
        </p:txBody>
      </p:sp>
      <p:sp>
        <p:nvSpPr>
          <p:cNvPr id="26628" name="Text Box 4"/>
          <p:cNvSpPr txBox="1">
            <a:spLocks noChangeArrowheads="1"/>
          </p:cNvSpPr>
          <p:nvPr/>
        </p:nvSpPr>
        <p:spPr bwMode="auto">
          <a:xfrm>
            <a:off x="228600" y="6019800"/>
            <a:ext cx="7924800" cy="274638"/>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http://btc.montana.edu/ceres/html/birthdayphases.html</a:t>
            </a:r>
            <a:r>
              <a:rPr lang="en-US" sz="12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sz="4800" b="1" smtClean="0">
                <a:solidFill>
                  <a:schemeClr val="bg1"/>
                </a:solidFill>
              </a:rPr>
              <a:t>Waning Crescent Moon</a:t>
            </a:r>
          </a:p>
        </p:txBody>
      </p:sp>
      <p:pic>
        <p:nvPicPr>
          <p:cNvPr id="27651" name="Picture 6" descr="waningc"/>
          <p:cNvPicPr>
            <a:picLocks noChangeAspect="1" noChangeArrowheads="1"/>
          </p:cNvPicPr>
          <p:nvPr>
            <p:ph idx="1"/>
          </p:nvPr>
        </p:nvPicPr>
        <p:blipFill>
          <a:blip r:embed="rId2" cstate="print"/>
          <a:srcRect/>
          <a:stretch>
            <a:fillRect/>
          </a:stretch>
        </p:blipFill>
        <p:spPr>
          <a:xfrm>
            <a:off x="3048000" y="1600200"/>
            <a:ext cx="3048000" cy="3048000"/>
          </a:xfrm>
          <a:noFill/>
        </p:spPr>
      </p:pic>
      <p:sp>
        <p:nvSpPr>
          <p:cNvPr id="27652" name="Text Box 7"/>
          <p:cNvSpPr txBox="1">
            <a:spLocks noChangeArrowheads="1"/>
          </p:cNvSpPr>
          <p:nvPr/>
        </p:nvSpPr>
        <p:spPr bwMode="auto">
          <a:xfrm>
            <a:off x="457200" y="5943600"/>
            <a:ext cx="7010400" cy="366713"/>
          </a:xfrm>
          <a:prstGeom prst="rect">
            <a:avLst/>
          </a:prstGeom>
          <a:noFill/>
          <a:ln w="9525">
            <a:noFill/>
            <a:miter lim="800000"/>
            <a:headEnd/>
            <a:tailEnd/>
          </a:ln>
        </p:spPr>
        <p:txBody>
          <a:bodyPr>
            <a:spAutoFit/>
          </a:bodyPr>
          <a:lstStyle/>
          <a:p>
            <a:pPr>
              <a:spcBef>
                <a:spcPct val="50000"/>
              </a:spcBef>
            </a:pPr>
            <a:endParaRPr lang="en-US"/>
          </a:p>
        </p:txBody>
      </p:sp>
      <p:sp>
        <p:nvSpPr>
          <p:cNvPr id="27653" name="Text Box 8"/>
          <p:cNvSpPr txBox="1">
            <a:spLocks noChangeArrowheads="1"/>
          </p:cNvSpPr>
          <p:nvPr/>
        </p:nvSpPr>
        <p:spPr bwMode="auto">
          <a:xfrm>
            <a:off x="381000" y="6172200"/>
            <a:ext cx="7620000" cy="274638"/>
          </a:xfrm>
          <a:prstGeom prst="rect">
            <a:avLst/>
          </a:prstGeom>
          <a:noFill/>
          <a:ln w="9525">
            <a:noFill/>
            <a:miter lim="800000"/>
            <a:headEnd/>
            <a:tailEnd/>
          </a:ln>
        </p:spPr>
        <p:txBody>
          <a:bodyPr>
            <a:spAutoFit/>
          </a:bodyPr>
          <a:lstStyle/>
          <a:p>
            <a:pPr>
              <a:spcBef>
                <a:spcPct val="50000"/>
              </a:spcBef>
            </a:pPr>
            <a:r>
              <a:rPr lang="en-US" sz="1200">
                <a:hlinkClick r:id="rId3"/>
              </a:rPr>
              <a:t>http://btc.montana.edu/ceres/html/birthdayphases.html</a:t>
            </a:r>
            <a:r>
              <a:rPr lang="en-US" sz="1200"/>
              <a:t> </a:t>
            </a:r>
          </a:p>
        </p:txBody>
      </p:sp>
      <p:sp>
        <p:nvSpPr>
          <p:cNvPr id="6" name="Left Arrow 5"/>
          <p:cNvSpPr/>
          <p:nvPr/>
        </p:nvSpPr>
        <p:spPr>
          <a:xfrm>
            <a:off x="4038600" y="2895600"/>
            <a:ext cx="1676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7"/>
          <p:cNvSpPr txBox="1">
            <a:spLocks noChangeArrowheads="1"/>
          </p:cNvSpPr>
          <p:nvPr/>
        </p:nvSpPr>
        <p:spPr bwMode="auto">
          <a:xfrm>
            <a:off x="0" y="6324600"/>
            <a:ext cx="8534400" cy="274638"/>
          </a:xfrm>
          <a:prstGeom prst="rect">
            <a:avLst/>
          </a:prstGeom>
          <a:noFill/>
          <a:ln w="9525">
            <a:noFill/>
            <a:miter lim="800000"/>
            <a:headEnd/>
            <a:tailEnd/>
          </a:ln>
        </p:spPr>
        <p:txBody>
          <a:bodyPr>
            <a:spAutoFit/>
          </a:bodyPr>
          <a:lstStyle/>
          <a:p>
            <a:pPr>
              <a:spcBef>
                <a:spcPct val="50000"/>
              </a:spcBef>
            </a:pPr>
            <a:r>
              <a:rPr lang="en-US" sz="1200">
                <a:hlinkClick r:id="rId2"/>
              </a:rPr>
              <a:t>http://www.opencourse.info/astronomy/introduction/04.motion_moon/moon_phases.gif</a:t>
            </a:r>
            <a:r>
              <a:rPr lang="en-US" sz="1200"/>
              <a:t> </a:t>
            </a:r>
          </a:p>
        </p:txBody>
      </p:sp>
      <p:pic>
        <p:nvPicPr>
          <p:cNvPr id="28675" name="Picture 8" descr="http://75.149.141.51/school/east/East/Gr1_-_Moon_Phases_files/MoonCycleComplete.jpg"/>
          <p:cNvPicPr>
            <a:picLocks noChangeAspect="1" noChangeArrowheads="1"/>
          </p:cNvPicPr>
          <p:nvPr/>
        </p:nvPicPr>
        <p:blipFill>
          <a:blip r:embed="rId3" cstate="print"/>
          <a:srcRect/>
          <a:stretch>
            <a:fillRect/>
          </a:stretch>
        </p:blipFill>
        <p:spPr bwMode="auto">
          <a:xfrm>
            <a:off x="-352425" y="153988"/>
            <a:ext cx="9267825" cy="6704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800" b="1" smtClean="0">
                <a:solidFill>
                  <a:schemeClr val="bg1"/>
                </a:solidFill>
              </a:rPr>
              <a:t>Moon Movie</a:t>
            </a:r>
          </a:p>
        </p:txBody>
      </p:sp>
      <p:sp>
        <p:nvSpPr>
          <p:cNvPr id="29699" name="Content Placeholder 4"/>
          <p:cNvSpPr>
            <a:spLocks noGrp="1"/>
          </p:cNvSpPr>
          <p:nvPr>
            <p:ph idx="1"/>
          </p:nvPr>
        </p:nvSpPr>
        <p:spPr/>
        <p:txBody>
          <a:bodyPr/>
          <a:lstStyle/>
          <a:p>
            <a:r>
              <a:rPr lang="en-US" smtClean="0">
                <a:hlinkClick r:id="rId2"/>
              </a:rPr>
              <a:t>http://www.neok12.com/php/watch.php?v=zX5c60455063656c6c595c41&amp;t=Moon</a:t>
            </a:r>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solidFill>
                  <a:srgbClr val="FF0000"/>
                </a:solidFill>
              </a:rPr>
              <a:t>Always view the moon from RIGHT to LEFT</a:t>
            </a:r>
          </a:p>
        </p:txBody>
      </p:sp>
      <p:pic>
        <p:nvPicPr>
          <p:cNvPr id="4099" name="Content Placeholder 6" descr="http://ts3.mm.bing.net/th?id=H.4625298667670978&amp;w=175&amp;h=176&amp;c=7&amp;rs=1&amp;pid=1.7">
            <a:hlinkClick r:id="rId2"/>
          </p:cNvPr>
          <p:cNvPicPr>
            <a:picLocks noGrp="1"/>
          </p:cNvPicPr>
          <p:nvPr>
            <p:ph idx="1"/>
          </p:nvPr>
        </p:nvPicPr>
        <p:blipFill>
          <a:blip r:embed="rId3" cstate="print"/>
          <a:srcRect/>
          <a:stretch>
            <a:fillRect/>
          </a:stretch>
        </p:blipFill>
        <p:spPr>
          <a:xfrm>
            <a:off x="2895600" y="1828800"/>
            <a:ext cx="3429000" cy="3352800"/>
          </a:xfrm>
        </p:spPr>
      </p:pic>
      <p:sp>
        <p:nvSpPr>
          <p:cNvPr id="10" name="Left Arrow 9"/>
          <p:cNvSpPr/>
          <p:nvPr/>
        </p:nvSpPr>
        <p:spPr>
          <a:xfrm>
            <a:off x="4724400" y="3352800"/>
            <a:ext cx="1524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219200"/>
            <a:ext cx="8229600" cy="838200"/>
          </a:xfrm>
        </p:spPr>
        <p:txBody>
          <a:bodyPr/>
          <a:lstStyle/>
          <a:p>
            <a:pPr eaLnBrk="1" hangingPunct="1"/>
            <a:r>
              <a:rPr lang="en-US" sz="3600" smtClean="0">
                <a:solidFill>
                  <a:srgbClr val="FF0000"/>
                </a:solidFill>
              </a:rPr>
              <a:t>Half of the Moon is always lit up by the sun. We always see the same side of the moon because it has the same period of rotation and revolution</a:t>
            </a:r>
            <a:r>
              <a:rPr lang="en-US" sz="3600" smtClean="0">
                <a:solidFill>
                  <a:schemeClr val="bg1"/>
                </a:solidFill>
              </a:rPr>
              <a:t>.  As the Moon orbits the Earth, we see different parts of the lighted area.</a:t>
            </a:r>
            <a:r>
              <a:rPr lang="en-US" sz="4000" smtClean="0"/>
              <a:t> </a:t>
            </a:r>
          </a:p>
        </p:txBody>
      </p:sp>
      <p:pic>
        <p:nvPicPr>
          <p:cNvPr id="5123" name="Picture 4" descr="1"/>
          <p:cNvPicPr>
            <a:picLocks noChangeAspect="1" noChangeArrowheads="1"/>
          </p:cNvPicPr>
          <p:nvPr>
            <p:ph idx="1"/>
          </p:nvPr>
        </p:nvPicPr>
        <p:blipFill>
          <a:blip r:embed="rId2" cstate="print"/>
          <a:srcRect/>
          <a:stretch>
            <a:fillRect/>
          </a:stretch>
        </p:blipFill>
        <p:spPr>
          <a:xfrm>
            <a:off x="1143000" y="3581400"/>
            <a:ext cx="7086600" cy="2625725"/>
          </a:xfrm>
          <a:noFill/>
        </p:spPr>
      </p:pic>
      <p:sp>
        <p:nvSpPr>
          <p:cNvPr id="5124" name="Text Box 6"/>
          <p:cNvSpPr txBox="1">
            <a:spLocks noChangeArrowheads="1"/>
          </p:cNvSpPr>
          <p:nvPr/>
        </p:nvSpPr>
        <p:spPr bwMode="auto">
          <a:xfrm>
            <a:off x="304800" y="6248400"/>
            <a:ext cx="5334000" cy="366713"/>
          </a:xfrm>
          <a:prstGeom prst="rect">
            <a:avLst/>
          </a:prstGeom>
          <a:noFill/>
          <a:ln w="9525">
            <a:noFill/>
            <a:miter lim="800000"/>
            <a:headEnd/>
            <a:tailEnd/>
          </a:ln>
        </p:spPr>
        <p:txBody>
          <a:bodyPr>
            <a:spAutoFit/>
          </a:bodyPr>
          <a:lstStyle/>
          <a:p>
            <a:pPr>
              <a:spcBef>
                <a:spcPct val="50000"/>
              </a:spcBef>
            </a:pPr>
            <a:endParaRPr lang="en-US"/>
          </a:p>
        </p:txBody>
      </p:sp>
      <p:sp>
        <p:nvSpPr>
          <p:cNvPr id="5125" name="Text Box 7"/>
          <p:cNvSpPr txBox="1">
            <a:spLocks noChangeArrowheads="1"/>
          </p:cNvSpPr>
          <p:nvPr/>
        </p:nvSpPr>
        <p:spPr bwMode="auto">
          <a:xfrm>
            <a:off x="304800" y="6324600"/>
            <a:ext cx="7696200" cy="274638"/>
          </a:xfrm>
          <a:prstGeom prst="rect">
            <a:avLst/>
          </a:prstGeom>
          <a:noFill/>
          <a:ln w="9525">
            <a:noFill/>
            <a:miter lim="800000"/>
            <a:headEnd/>
            <a:tailEnd/>
          </a:ln>
        </p:spPr>
        <p:txBody>
          <a:bodyPr>
            <a:spAutoFit/>
          </a:bodyPr>
          <a:lstStyle/>
          <a:p>
            <a:pPr>
              <a:spcBef>
                <a:spcPct val="50000"/>
              </a:spcBef>
            </a:pPr>
            <a:r>
              <a:rPr lang="en-US" sz="1200">
                <a:solidFill>
                  <a:srgbClr val="FFFF99"/>
                </a:solidFill>
                <a:hlinkClick r:id="rId3"/>
              </a:rPr>
              <a:t>http://www.nasm.si.edu/apollo30th/moontheater/phasepage2.html</a:t>
            </a:r>
            <a:r>
              <a:rPr lang="en-US" sz="1200">
                <a:solidFill>
                  <a:srgbClr val="FFFF99"/>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r>
              <a:rPr lang="en-US" smtClean="0">
                <a:solidFill>
                  <a:srgbClr val="FF0000"/>
                </a:solidFill>
              </a:rPr>
              <a:t>Lunar cycle = new moon to new moon takes 29.5 days</a:t>
            </a:r>
          </a:p>
          <a:p>
            <a:endParaRPr lang="en-US" smtClean="0">
              <a:solidFill>
                <a:srgbClr val="FF0000"/>
              </a:solidFill>
            </a:endParaRPr>
          </a:p>
          <a:p>
            <a:r>
              <a:rPr lang="en-US" smtClean="0">
                <a:solidFill>
                  <a:srgbClr val="FF0000"/>
                </a:solidFill>
              </a:rPr>
              <a:t>The moon takes 27.3 days to complete one rotation around the Earth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200" y="381000"/>
            <a:ext cx="8229600" cy="5135563"/>
          </a:xfrm>
        </p:spPr>
        <p:txBody>
          <a:bodyPr/>
          <a:lstStyle/>
          <a:p>
            <a:pPr algn="ctr" eaLnBrk="1" hangingPunct="1">
              <a:buFontTx/>
              <a:buNone/>
            </a:pPr>
            <a:r>
              <a:rPr lang="en-US" sz="3600" smtClean="0">
                <a:solidFill>
                  <a:srgbClr val="FF0000"/>
                </a:solidFill>
              </a:rPr>
              <a:t>Moon phases = as the moon revolves  around the Earth it reflects sunlight at different angles and it appears as if it is changing shape in the sky. </a:t>
            </a:r>
          </a:p>
        </p:txBody>
      </p:sp>
      <p:sp>
        <p:nvSpPr>
          <p:cNvPr id="7171" name="Text Box 4"/>
          <p:cNvSpPr txBox="1">
            <a:spLocks noChangeArrowheads="1"/>
          </p:cNvSpPr>
          <p:nvPr/>
        </p:nvSpPr>
        <p:spPr bwMode="auto">
          <a:xfrm>
            <a:off x="228600" y="6248400"/>
            <a:ext cx="7620000" cy="274638"/>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a:t>
            </a:r>
            <a:r>
              <a:rPr lang="en-US" sz="1200"/>
              <a:t> </a:t>
            </a:r>
          </a:p>
        </p:txBody>
      </p:sp>
      <p:pic>
        <p:nvPicPr>
          <p:cNvPr id="7172" name="Picture 11" descr="j0083177[1]"/>
          <p:cNvPicPr>
            <a:picLocks noChangeAspect="1" noChangeArrowheads="1"/>
          </p:cNvPicPr>
          <p:nvPr/>
        </p:nvPicPr>
        <p:blipFill>
          <a:blip r:embed="rId3" cstate="print"/>
          <a:srcRect/>
          <a:stretch>
            <a:fillRect/>
          </a:stretch>
        </p:blipFill>
        <p:spPr bwMode="auto">
          <a:xfrm>
            <a:off x="3429000" y="2895600"/>
            <a:ext cx="2667000" cy="261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381000" y="381000"/>
            <a:ext cx="4038600" cy="4983163"/>
          </a:xfrm>
        </p:spPr>
        <p:txBody>
          <a:bodyPr/>
          <a:lstStyle/>
          <a:p>
            <a:pPr algn="ctr" eaLnBrk="1" hangingPunct="1">
              <a:buFontTx/>
              <a:buNone/>
            </a:pPr>
            <a:r>
              <a:rPr lang="en-US" sz="3600" smtClean="0">
                <a:solidFill>
                  <a:schemeClr val="bg1"/>
                </a:solidFill>
              </a:rPr>
              <a:t>These phases happen because of the different angles from which we see the lit part of the Moon's surface. </a:t>
            </a:r>
            <a:endParaRPr lang="en-US" sz="3600" smtClean="0"/>
          </a:p>
        </p:txBody>
      </p:sp>
      <p:sp>
        <p:nvSpPr>
          <p:cNvPr id="8195" name="Text Box 4"/>
          <p:cNvSpPr txBox="1">
            <a:spLocks noChangeArrowheads="1"/>
          </p:cNvSpPr>
          <p:nvPr/>
        </p:nvSpPr>
        <p:spPr bwMode="auto">
          <a:xfrm>
            <a:off x="0" y="6324600"/>
            <a:ext cx="8001000" cy="549275"/>
          </a:xfrm>
          <a:prstGeom prst="rect">
            <a:avLst/>
          </a:prstGeom>
          <a:noFill/>
          <a:ln w="9525">
            <a:noFill/>
            <a:miter lim="800000"/>
            <a:headEnd/>
            <a:tailEnd/>
          </a:ln>
        </p:spPr>
        <p:txBody>
          <a:bodyPr>
            <a:spAutoFit/>
          </a:bodyPr>
          <a:lstStyle/>
          <a:p>
            <a:pPr>
              <a:spcBef>
                <a:spcPct val="50000"/>
              </a:spcBef>
            </a:pPr>
            <a:r>
              <a:rPr lang="en-US" sz="1200">
                <a:hlinkClick r:id="rId2"/>
              </a:rPr>
              <a:t>http://btc.montana.edu/ceres/html/birthdayphases.htm</a:t>
            </a:r>
            <a:r>
              <a:rPr lang="en-US" sz="1200"/>
              <a:t>  </a:t>
            </a:r>
          </a:p>
          <a:p>
            <a:pPr>
              <a:spcBef>
                <a:spcPct val="50000"/>
              </a:spcBef>
            </a:pPr>
            <a:endParaRPr lang="en-US" sz="1200"/>
          </a:p>
        </p:txBody>
      </p:sp>
      <p:pic>
        <p:nvPicPr>
          <p:cNvPr id="8196" name="Picture 5" descr="j0083179[1]"/>
          <p:cNvPicPr>
            <a:picLocks noChangeAspect="1" noChangeArrowheads="1"/>
          </p:cNvPicPr>
          <p:nvPr>
            <p:ph sz="half" idx="2"/>
          </p:nvPr>
        </p:nvPicPr>
        <p:blipFill>
          <a:blip r:embed="rId3" cstate="print"/>
          <a:srcRect/>
          <a:stretch>
            <a:fillRect/>
          </a:stretch>
        </p:blipFill>
        <p:spPr>
          <a:xfrm>
            <a:off x="4419600" y="914400"/>
            <a:ext cx="4191000" cy="4111625"/>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0" y="5867400"/>
            <a:ext cx="2209800" cy="457200"/>
          </a:xfrm>
          <a:prstGeom prst="rect">
            <a:avLst/>
          </a:prstGeom>
          <a:noFill/>
          <a:ln w="9525">
            <a:noFill/>
            <a:miter lim="800000"/>
            <a:headEnd/>
            <a:tailEnd/>
          </a:ln>
        </p:spPr>
        <p:txBody>
          <a:bodyPr>
            <a:spAutoFit/>
          </a:bodyPr>
          <a:lstStyle/>
          <a:p>
            <a:pPr>
              <a:spcBef>
                <a:spcPct val="50000"/>
              </a:spcBef>
            </a:pPr>
            <a:r>
              <a:rPr lang="en-US" sz="1200">
                <a:hlinkClick r:id="rId2"/>
              </a:rPr>
              <a:t>http://www.niehs.nih.gov/kids/lunar/why_phases.gif</a:t>
            </a:r>
            <a:r>
              <a:rPr lang="en-US" sz="1200"/>
              <a:t> </a:t>
            </a:r>
          </a:p>
        </p:txBody>
      </p:sp>
      <p:pic>
        <p:nvPicPr>
          <p:cNvPr id="9219" name="Content Placeholder 4" descr="http://www.poepublishing.com/MoonPhases.jpg"/>
          <p:cNvPicPr>
            <a:picLocks noGrp="1"/>
          </p:cNvPicPr>
          <p:nvPr>
            <p:ph idx="1"/>
          </p:nvPr>
        </p:nvPicPr>
        <p:blipFill>
          <a:blip r:embed="rId3" cstate="print"/>
          <a:srcRect/>
          <a:stretch>
            <a:fillRect/>
          </a:stretch>
        </p:blipFill>
        <p:spPr>
          <a:xfrm>
            <a:off x="457200" y="0"/>
            <a:ext cx="83058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04800" y="304800"/>
            <a:ext cx="8534400" cy="5943600"/>
          </a:xfrm>
        </p:spPr>
        <p:txBody>
          <a:bodyPr/>
          <a:lstStyle/>
          <a:p>
            <a:pPr algn="ctr" eaLnBrk="1" hangingPunct="1">
              <a:buFontTx/>
              <a:buNone/>
            </a:pPr>
            <a:r>
              <a:rPr lang="en-US" sz="3600" smtClean="0">
                <a:solidFill>
                  <a:srgbClr val="FF0000"/>
                </a:solidFill>
              </a:rPr>
              <a:t>The Moon passes through four </a:t>
            </a:r>
            <a:r>
              <a:rPr lang="en-US" sz="3600" b="1" i="1" u="sng" smtClean="0">
                <a:solidFill>
                  <a:srgbClr val="FF0000"/>
                </a:solidFill>
              </a:rPr>
              <a:t>major </a:t>
            </a:r>
            <a:r>
              <a:rPr lang="en-US" sz="3600" smtClean="0">
                <a:solidFill>
                  <a:srgbClr val="FF0000"/>
                </a:solidFill>
              </a:rPr>
              <a:t>shapes (8 total) during a lunar cycle that repeats itself every 29.5 days.</a:t>
            </a:r>
            <a:r>
              <a:rPr lang="en-US" sz="3600" smtClean="0">
                <a:solidFill>
                  <a:schemeClr val="bg1"/>
                </a:solidFill>
              </a:rPr>
              <a:t>  The phases always follow one another in the same order:</a:t>
            </a:r>
          </a:p>
          <a:p>
            <a:pPr algn="ctr" eaLnBrk="1" hangingPunct="1">
              <a:buFontTx/>
              <a:buNone/>
            </a:pPr>
            <a:r>
              <a:rPr lang="en-US" sz="3600" smtClean="0">
                <a:solidFill>
                  <a:schemeClr val="bg1"/>
                </a:solidFill>
              </a:rPr>
              <a:t>New moon</a:t>
            </a:r>
          </a:p>
          <a:p>
            <a:pPr algn="ctr" eaLnBrk="1" hangingPunct="1">
              <a:buFontTx/>
              <a:buNone/>
            </a:pPr>
            <a:r>
              <a:rPr lang="en-US" sz="3600" smtClean="0">
                <a:solidFill>
                  <a:schemeClr val="bg1"/>
                </a:solidFill>
              </a:rPr>
              <a:t>First quarter (Waxing quarter)</a:t>
            </a:r>
          </a:p>
          <a:p>
            <a:pPr algn="ctr" eaLnBrk="1" hangingPunct="1">
              <a:buFontTx/>
              <a:buNone/>
            </a:pPr>
            <a:r>
              <a:rPr lang="en-US" sz="3600" smtClean="0">
                <a:solidFill>
                  <a:schemeClr val="bg1"/>
                </a:solidFill>
              </a:rPr>
              <a:t>Last quarter (Waning quarter)</a:t>
            </a:r>
          </a:p>
          <a:p>
            <a:pPr algn="ctr" eaLnBrk="1" hangingPunct="1">
              <a:buFontTx/>
              <a:buNone/>
            </a:pPr>
            <a:r>
              <a:rPr lang="en-US" sz="3600" smtClean="0">
                <a:solidFill>
                  <a:schemeClr val="bg1"/>
                </a:solidFill>
              </a:rPr>
              <a:t>Full moon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345</TotalTime>
  <Words>383</Words>
  <Application>Microsoft Office PowerPoint</Application>
  <PresentationFormat>On-screen Show (4:3)</PresentationFormat>
  <Paragraphs>58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Tubular</vt:lpstr>
      <vt:lpstr>Default Design</vt:lpstr>
      <vt:lpstr>Moon  Phases</vt:lpstr>
      <vt:lpstr> Moon Phase Song</vt:lpstr>
      <vt:lpstr>Always view the moon from RIGHT to LEFT</vt:lpstr>
      <vt:lpstr>Half of the Moon is always lit up by the sun. We always see the same side of the moon because it has the same period of rotation and revolution.  As the Moon orbits the Earth, we see different parts of the lighted area. </vt:lpstr>
      <vt:lpstr>Slide 5</vt:lpstr>
      <vt:lpstr>Slide 6</vt:lpstr>
      <vt:lpstr>Slide 7</vt:lpstr>
      <vt:lpstr>Slide 8</vt:lpstr>
      <vt:lpstr>Slide 9</vt:lpstr>
      <vt:lpstr>New Moon</vt:lpstr>
      <vt:lpstr>New Moon</vt:lpstr>
      <vt:lpstr>First Quarter (Waxing Quarter) Moon</vt:lpstr>
      <vt:lpstr>First Quarter Moon</vt:lpstr>
      <vt:lpstr>Last Quarter (Waning Quarter) Moon</vt:lpstr>
      <vt:lpstr>Third Quarter Moon</vt:lpstr>
      <vt:lpstr>Full Moon</vt:lpstr>
      <vt:lpstr>Full Moon</vt:lpstr>
      <vt:lpstr>There are also four other phases of the moon seen in between the four major phases.</vt:lpstr>
      <vt:lpstr>Waxing Crescent Moon</vt:lpstr>
      <vt:lpstr>Waxing Crescent Moon</vt:lpstr>
      <vt:lpstr>Waxing Gibbous Moon</vt:lpstr>
      <vt:lpstr>Waxing Gibbous Moon</vt:lpstr>
      <vt:lpstr>Waning Gibbous Moon</vt:lpstr>
      <vt:lpstr>Waning Gibbous Moon</vt:lpstr>
      <vt:lpstr>Waning Crescent Moon</vt:lpstr>
      <vt:lpstr>Waning Crescent Moon</vt:lpstr>
      <vt:lpstr>Slide 27</vt:lpstr>
      <vt:lpstr>Moon Movie</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 Poarch</dc:creator>
  <cp:lastModifiedBy>dennis kensicki</cp:lastModifiedBy>
  <cp:revision>56</cp:revision>
  <dcterms:created xsi:type="dcterms:W3CDTF">2003-05-11T16:45:20Z</dcterms:created>
  <dcterms:modified xsi:type="dcterms:W3CDTF">2013-09-24T12:30:38Z</dcterms:modified>
</cp:coreProperties>
</file>