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20412-B7D9-4F3E-A8A1-14647DBC6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49E5-DFF2-4857-B5AE-496FD4CC4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BC00-5963-42C3-8751-CA26BB7E8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B440-337D-480D-90B7-E18388566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F6ED5-17A5-4FDA-B6FD-A919E0E28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3FCF1-D8B5-4F7B-BED0-7BA35FD2B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BDED-515E-4B7B-907B-A766201F5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9125A-B362-4981-AB92-2BC2EFEC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44773-7643-4C52-852F-50E68E51E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B385B-160C-40B7-AEA8-59E3F893D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F2CB5-E1C1-4928-811F-309A92F5C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3990EA-6101-4C46-BD61-53A49D2D75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blackhole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 r="3722"/>
          <a:stretch>
            <a:fillRect/>
          </a:stretch>
        </p:blipFill>
        <p:spPr bwMode="auto">
          <a:xfrm>
            <a:off x="1295400" y="1371600"/>
            <a:ext cx="6602413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1st Step: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Stars form from nebulas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Regions of concentrated dust and gas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Gas and dust begin to collide, contract and heat up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All due to gravity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algn="ctr">
              <a:buFontTx/>
              <a:buNone/>
            </a:pPr>
            <a:endParaRPr lang="en-US">
              <a:solidFill>
                <a:schemeClr val="bg1"/>
              </a:solidFill>
              <a:hlinkClick r:id="rId2" action="ppaction://hlinkfile"/>
            </a:endParaRPr>
          </a:p>
          <a:p>
            <a:pPr algn="ctr">
              <a:buFontTx/>
              <a:buNone/>
            </a:pPr>
            <a:endParaRPr lang="en-US">
              <a:solidFill>
                <a:schemeClr val="bg1"/>
              </a:solidFill>
              <a:hlinkClick r:id="rId2" action="ppaction://hlinkfile"/>
            </a:endParaRP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  <a:hlinkClick r:id="rId2" action="ppaction://hlinkfile"/>
              </a:rPr>
              <a:t>Black Holes Info Sheet</a:t>
            </a:r>
            <a:endParaRPr lang="en-US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105400" cy="1147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Black Holes</a:t>
            </a:r>
          </a:p>
        </p:txBody>
      </p:sp>
      <p:pic>
        <p:nvPicPr>
          <p:cNvPr id="16387" name="Picture 3" descr="55961main_MM_image_feature_132_j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934200" cy="520065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8200" y="1905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u="sng">
                <a:solidFill>
                  <a:schemeClr val="bg1"/>
                </a:solidFill>
              </a:rPr>
              <a:t>What is a Black Hole???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>
              <a:solidFill>
                <a:schemeClr val="bg1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i="1">
                <a:solidFill>
                  <a:schemeClr val="bg1"/>
                </a:solidFill>
              </a:rPr>
              <a:t>An object so massive and dense that not even light can escape its gravity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b="1" i="1">
              <a:solidFill>
                <a:schemeClr val="bg1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i="1">
                <a:solidFill>
                  <a:schemeClr val="bg1"/>
                </a:solidFill>
              </a:rPr>
              <a:t>The end result from a supernova of a star that has a mass greater than 3x the sun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029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2846"/>
          <a:stretch>
            <a:fillRect/>
          </a:stretch>
        </p:blipFill>
        <p:spPr bwMode="auto">
          <a:xfrm>
            <a:off x="1355725" y="255588"/>
            <a:ext cx="624363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High Mass Stars: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Mass greater than 8x our sun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Create high mass elements such as iron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Neutron Star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Formed if remaining star &lt; 3x sun’s mass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Black Holes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Formed if remaining star &gt; 3x sun’s mass</a:t>
            </a:r>
          </a:p>
        </p:txBody>
      </p:sp>
      <p:sp>
        <p:nvSpPr>
          <p:cNvPr id="12292" name="WordArt 1028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2846"/>
          <a:stretch>
            <a:fillRect/>
          </a:stretch>
        </p:blipFill>
        <p:spPr bwMode="auto">
          <a:xfrm>
            <a:off x="1355725" y="255588"/>
            <a:ext cx="624363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As fusion begins to slow down, the core of the sun will contract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Temperature in the core will rise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The outer layers of the sun will expand, consuming in the inner planets</a:t>
            </a:r>
          </a:p>
          <a:p>
            <a:pPr lvl="2"/>
            <a:endParaRPr lang="en-US">
              <a:solidFill>
                <a:schemeClr val="bg1"/>
              </a:solidFill>
            </a:endParaRPr>
          </a:p>
          <a:p>
            <a:pPr lvl="2"/>
            <a:r>
              <a:rPr lang="en-US">
                <a:solidFill>
                  <a:schemeClr val="bg1"/>
                </a:solidFill>
              </a:rPr>
              <a:t>Sun will become a Red Giant</a:t>
            </a:r>
          </a:p>
          <a:p>
            <a:pPr lvl="2"/>
            <a:endParaRPr lang="en-US">
              <a:solidFill>
                <a:schemeClr val="bg1"/>
              </a:solidFill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the Sun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2846"/>
          <a:stretch>
            <a:fillRect/>
          </a:stretch>
        </p:blipFill>
        <p:spPr bwMode="auto">
          <a:xfrm>
            <a:off x="1355725" y="255588"/>
            <a:ext cx="624363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pPr lvl="2"/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the Sun</a:t>
            </a:r>
          </a:p>
        </p:txBody>
      </p:sp>
      <p:pic>
        <p:nvPicPr>
          <p:cNvPr id="14342" name="Picture 6" descr="hk1ne540"/>
          <p:cNvPicPr>
            <a:picLocks noChangeAspect="1" noChangeArrowheads="1"/>
          </p:cNvPicPr>
          <p:nvPr/>
        </p:nvPicPr>
        <p:blipFill>
          <a:blip r:embed="rId3" cstate="print"/>
          <a:srcRect l="3526" t="3679" r="57607" b="66234"/>
          <a:stretch>
            <a:fillRect/>
          </a:stretch>
        </p:blipFill>
        <p:spPr bwMode="auto">
          <a:xfrm>
            <a:off x="2209800" y="1504950"/>
            <a:ext cx="5410200" cy="535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r="2846"/>
          <a:stretch>
            <a:fillRect/>
          </a:stretch>
        </p:blipFill>
        <p:spPr bwMode="auto">
          <a:xfrm>
            <a:off x="1355725" y="255588"/>
            <a:ext cx="624363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953000"/>
          </a:xfrm>
        </p:spPr>
        <p:txBody>
          <a:bodyPr/>
          <a:lstStyle/>
          <a:p>
            <a:pPr lvl="1"/>
            <a:r>
              <a:rPr lang="en-US">
                <a:solidFill>
                  <a:schemeClr val="bg1"/>
                </a:solidFill>
              </a:rPr>
              <a:t>Core of the sun will begin to fuse helium into larger elements such as carbon and oxygen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 b="1" u="sng">
                <a:solidFill>
                  <a:schemeClr val="bg1"/>
                </a:solidFill>
              </a:rPr>
              <a:t>Continuing over the next 100 million years…</a:t>
            </a:r>
          </a:p>
          <a:p>
            <a:pPr lvl="2"/>
            <a:r>
              <a:rPr lang="en-US" b="1" i="1">
                <a:solidFill>
                  <a:schemeClr val="bg1"/>
                </a:solidFill>
              </a:rPr>
              <a:t>Core will become entirely carbon and oxygen</a:t>
            </a:r>
          </a:p>
          <a:p>
            <a:pPr lvl="2"/>
            <a:r>
              <a:rPr lang="en-US" b="1" i="1">
                <a:solidFill>
                  <a:schemeClr val="bg1"/>
                </a:solidFill>
              </a:rPr>
              <a:t>Core will contract</a:t>
            </a:r>
          </a:p>
          <a:p>
            <a:pPr lvl="2"/>
            <a:r>
              <a:rPr lang="en-US" b="1" i="1">
                <a:solidFill>
                  <a:schemeClr val="bg1"/>
                </a:solidFill>
              </a:rPr>
              <a:t>Outer layers will expand</a:t>
            </a:r>
          </a:p>
          <a:p>
            <a:pPr lvl="1"/>
            <a:endParaRPr lang="en-US" b="1" i="1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Outer layers will form a planetary nebula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Core of sun will become a </a:t>
            </a:r>
            <a:r>
              <a:rPr lang="en-US" b="1" u="sng">
                <a:solidFill>
                  <a:schemeClr val="bg1"/>
                </a:solidFill>
              </a:rPr>
              <a:t>white dwarf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the Sun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724400" y="1828800"/>
            <a:ext cx="42910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1054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2nd Step: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As nebula contracts, a small star is formed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Called a protostar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Eventually, the protostar will </a:t>
            </a:r>
            <a:r>
              <a:rPr lang="en-US" b="1">
                <a:solidFill>
                  <a:schemeClr val="bg1"/>
                </a:solidFill>
              </a:rPr>
              <a:t>begin nuclear</a:t>
            </a:r>
            <a:r>
              <a:rPr lang="en-US">
                <a:solidFill>
                  <a:schemeClr val="bg1"/>
                </a:solidFill>
              </a:rPr>
              <a:t> fusion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Hydrogen protons attract to each other</a:t>
            </a:r>
          </a:p>
          <a:p>
            <a:pPr lvl="3"/>
            <a:r>
              <a:rPr lang="en-US">
                <a:solidFill>
                  <a:schemeClr val="bg1"/>
                </a:solidFill>
              </a:rPr>
              <a:t>Strong nuclear force</a:t>
            </a:r>
          </a:p>
          <a:p>
            <a:pPr lvl="3"/>
            <a:r>
              <a:rPr lang="en-US">
                <a:solidFill>
                  <a:schemeClr val="bg1"/>
                </a:solidFill>
              </a:rPr>
              <a:t>Fusion begins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Necessary for stars to survive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3rd Step: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Star joins the main sequence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90% of stars spend life here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Nuclear fusion = Hydrogen into Helium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Mass of star determines location on main sequence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Beginning of the End: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Stars begin to die when they run out of hydrogen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Gravity begins to take over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Star begins to shrink; outer core of hydrogen begins to fuse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Star gets bigger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219200" y="1433513"/>
            <a:ext cx="67818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Beginning of the End: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When star gets bigger, it cools down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Red giant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Eventually, star can fuse helium into other elements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Carbon, oxygen, and other heavier elements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0292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Beginning of the End: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Once star runs out of “fuel”, star shrinks under its own gravity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Turn into a white dwarf, neutron star, or black hole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Death of Stars: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What stars end up as depend on mass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Low and Medium mass stars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Planetary nebula --------- white dwarf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High mass stars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Supernova --------- neutron star or black hole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Death of Stars: Low and Medium Mass</a:t>
            </a:r>
            <a:endParaRPr lang="en-US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3657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Red Giant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24200" y="2667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Main Sequence Star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00400" y="4724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Planetary Nebula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4290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White Dwarf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495800" y="3048000"/>
            <a:ext cx="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495800" y="4114800"/>
            <a:ext cx="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495800" y="5181600"/>
            <a:ext cx="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/>
          <a:srcRect b="11755"/>
          <a:stretch>
            <a:fillRect/>
          </a:stretch>
        </p:blipFill>
        <p:spPr bwMode="auto">
          <a:xfrm>
            <a:off x="304800" y="3048000"/>
            <a:ext cx="31242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 cstate="print">
            <a:lum bright="-26000" contrast="-6000"/>
          </a:blip>
          <a:srcRect/>
          <a:stretch>
            <a:fillRect/>
          </a:stretch>
        </p:blipFill>
        <p:spPr bwMode="auto">
          <a:xfrm>
            <a:off x="762000" y="457200"/>
            <a:ext cx="80518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Death of Stars: High Mass</a:t>
            </a:r>
            <a:endParaRPr lang="en-US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81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tone Sans ITC TT-Bold"/>
              </a:rPr>
              <a:t>Life Cycle of Stars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0" y="3657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Red Super Giant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2667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Main Sequence Star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00400" y="4724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Supernova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Neutron Star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495800" y="3048000"/>
            <a:ext cx="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495800" y="4114800"/>
            <a:ext cx="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48200" y="6096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Black Hole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495800" y="51816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581400" y="5867400"/>
            <a:ext cx="9144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495800" y="5867400"/>
            <a:ext cx="838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490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Times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_x0008_ᖤ]櫤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 16</dc:creator>
  <cp:lastModifiedBy>dennis kensicki</cp:lastModifiedBy>
  <cp:revision>15</cp:revision>
  <dcterms:created xsi:type="dcterms:W3CDTF">2005-06-13T14:44:41Z</dcterms:created>
  <dcterms:modified xsi:type="dcterms:W3CDTF">2013-10-21T11:52:41Z</dcterms:modified>
</cp:coreProperties>
</file>